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16"/>
  </p:notesMasterIdLst>
  <p:handoutMasterIdLst>
    <p:handoutMasterId r:id="rId17"/>
  </p:handoutMasterIdLst>
  <p:sldIdLst>
    <p:sldId id="343" r:id="rId2"/>
    <p:sldId id="350" r:id="rId3"/>
    <p:sldId id="352" r:id="rId4"/>
    <p:sldId id="354" r:id="rId5"/>
    <p:sldId id="355" r:id="rId6"/>
    <p:sldId id="356" r:id="rId7"/>
    <p:sldId id="357" r:id="rId8"/>
    <p:sldId id="351" r:id="rId9"/>
    <p:sldId id="353" r:id="rId10"/>
    <p:sldId id="345" r:id="rId11"/>
    <p:sldId id="358" r:id="rId12"/>
    <p:sldId id="359" r:id="rId13"/>
    <p:sldId id="360" r:id="rId14"/>
    <p:sldId id="361" r:id="rId15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ршин Вячеслав Павлинович" initials="ПВП" lastIdx="1" clrIdx="0"/>
  <p:cmAuthor id="1" name="k.popova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6600"/>
    <a:srgbClr val="0066FF"/>
    <a:srgbClr val="000099"/>
    <a:srgbClr val="003399"/>
    <a:srgbClr val="FF99CC"/>
    <a:srgbClr val="FF6600"/>
    <a:srgbClr val="0099CC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2686" autoAdjust="0"/>
  </p:normalViewPr>
  <p:slideViewPr>
    <p:cSldViewPr>
      <p:cViewPr varScale="1">
        <p:scale>
          <a:sx n="107" d="100"/>
          <a:sy n="107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>
              <a:defRPr sz="1200"/>
            </a:lvl1pPr>
          </a:lstStyle>
          <a:p>
            <a:fld id="{6C8D1092-37F3-4CBE-94CC-6C5A8EE5C6FC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>
              <a:defRPr sz="1200"/>
            </a:lvl1pPr>
          </a:lstStyle>
          <a:p>
            <a:fld id="{9520A16D-F0CD-4F92-9B45-03C89D18D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6D7D13-BA4D-4483-8557-C1AAB9AA9473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24" tIns="45711" rIns="91424" bIns="457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3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45B13F-6651-4E8E-A117-B6DE4622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1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1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6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0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2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2120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1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ln>
                  <a:noFill/>
                </a:ln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C06F0-3D51-4BA5-830C-59ECD9022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215" y="103020"/>
            <a:ext cx="767705" cy="57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274638"/>
            <a:ext cx="9186101" cy="5620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9E5E1-543C-46E2-B717-AAC91C2CC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F5E9-8269-4B73-93B1-C3ED776F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274638"/>
            <a:ext cx="9186101" cy="5620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DC7A-3E97-4843-B8AC-92E6DFDF5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274638"/>
            <a:ext cx="9186101" cy="5620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6452" y="188640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5400000">
            <a:off x="7067448" y="-4044372"/>
            <a:ext cx="0" cy="9720000"/>
          </a:xfrm>
          <a:prstGeom prst="line">
            <a:avLst/>
          </a:prstGeom>
          <a:ln w="47625">
            <a:gradFill>
              <a:gsLst>
                <a:gs pos="45000">
                  <a:schemeClr val="accent2"/>
                </a:gs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192" y="123726"/>
            <a:ext cx="718964" cy="54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9496" y="3068960"/>
            <a:ext cx="9361040" cy="562074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215" y="103020"/>
            <a:ext cx="767705" cy="5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E169-0039-4A5E-9CDE-7F1DD6954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rot="16200000">
            <a:off x="10824000" y="5474860"/>
            <a:ext cx="936000" cy="180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6233" y="6385610"/>
            <a:ext cx="480923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 flipH="1">
            <a:off x="0" y="-8731"/>
            <a:ext cx="936000" cy="180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5400000">
            <a:off x="431999" y="-450016"/>
            <a:ext cx="936000" cy="180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08" y="-1524"/>
            <a:ext cx="7506208" cy="220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16" y="2202180"/>
            <a:ext cx="4697984" cy="4657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2180844"/>
            <a:ext cx="12179808" cy="21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3400" y="1720190"/>
            <a:ext cx="413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ОБЩАЯ ИНФОРМАЦИЯ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4313" y="2564905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сентября 2020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970" y="2626459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Дата открытия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4312" y="3183176"/>
            <a:ext cx="658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Школьники, студенты СПО, педагоги и иные сотрудники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системы общего и дополнительного образования детей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2057" y="3330728"/>
            <a:ext cx="1677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Целевая группа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4312" y="3921840"/>
            <a:ext cx="5335115" cy="694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«Педагог К-21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«Детский университет», «Малая академия»,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«Урок технологии/биологии/физики/информатики»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9921" y="3983395"/>
            <a:ext cx="316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Образовательные направления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746" y="4906725"/>
            <a:ext cx="63228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условий для повышения качества образования в системе дополнительного образования детей и молодежи путем реализации дополнительных образовательных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отвечающих приоритетным направлениям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Стратегии научно-технологического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развития РФ,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также для формирования современных компетенций педагогических кадров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7821" y="4906809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170" y="141912"/>
            <a:ext cx="213520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7936" y="332656"/>
            <a:ext cx="727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Центр дополнительного образования детей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«Дом научной </a:t>
            </a:r>
            <a:r>
              <a:rPr lang="ru-RU" sz="2000" b="1" dirty="0" err="1" smtClean="0"/>
              <a:t>коллаборации</a:t>
            </a:r>
            <a:r>
              <a:rPr lang="ru-RU" sz="2000" b="1" dirty="0" smtClean="0"/>
              <a:t> имени М.В. Ломоносова»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62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08" y="-1524"/>
            <a:ext cx="7506208" cy="220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03" y="2202180"/>
            <a:ext cx="4697984" cy="4657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2180844"/>
            <a:ext cx="12179808" cy="2133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170" y="141912"/>
            <a:ext cx="213520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0496" y="332656"/>
            <a:ext cx="1250931" cy="12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52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3353" y="2664202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Количество слушателей: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Урок технологии: </a:t>
            </a:r>
            <a:r>
              <a:rPr lang="ru-RU" sz="2400" b="1" dirty="0" smtClean="0"/>
              <a:t>150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Урок информатики: </a:t>
            </a:r>
            <a:r>
              <a:rPr lang="ru-RU" sz="2400" b="1" dirty="0"/>
              <a:t>130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Урок биологии: </a:t>
            </a:r>
            <a:r>
              <a:rPr lang="ru-RU" sz="2400" b="1" dirty="0" smtClean="0"/>
              <a:t>122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Урок физики: </a:t>
            </a:r>
            <a:r>
              <a:rPr lang="ru-RU" sz="2400" b="1" dirty="0" smtClean="0"/>
              <a:t>84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9896" y="83671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Уроки в рамках сетевого взаимодействия со школами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1864" y="2228481"/>
            <a:ext cx="68675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Модули: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Урок технологии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smtClean="0"/>
              <a:t>«Промышленный дизайн»,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«3Д-моделирование и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Урок информатики</a:t>
            </a:r>
            <a:r>
              <a:rPr lang="ru-RU" dirty="0"/>
              <a:t>: </a:t>
            </a:r>
            <a:r>
              <a:rPr lang="ru-RU" dirty="0" smtClean="0"/>
              <a:t>«Основы </a:t>
            </a:r>
            <a:r>
              <a:rPr lang="en-US" dirty="0" smtClean="0"/>
              <a:t>web</a:t>
            </a:r>
            <a:r>
              <a:rPr lang="ru-RU" dirty="0" smtClean="0"/>
              <a:t>-программирования», «Программирование на языке </a:t>
            </a:r>
            <a:r>
              <a:rPr lang="en-US" dirty="0" smtClean="0"/>
              <a:t>Python</a:t>
            </a:r>
            <a:r>
              <a:rPr lang="ru-RU" dirty="0" smtClean="0"/>
              <a:t>», «Программирование роботов»;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Урок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биологии:</a:t>
            </a:r>
            <a:r>
              <a:rPr lang="ru-RU" dirty="0" smtClean="0"/>
              <a:t>  «Практикум по генетике», «Практикум по ботанике», «Практикум по анатомии человека»;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Урок физики:</a:t>
            </a:r>
            <a:r>
              <a:rPr lang="ru-RU" dirty="0" smtClean="0"/>
              <a:t> «Практикум по кинематике», «Практикум по динамике», «Практикум по оптике», «Практикум по электрическим явлениям».</a:t>
            </a:r>
          </a:p>
        </p:txBody>
      </p:sp>
    </p:spTree>
    <p:extLst>
      <p:ext uri="{BB962C8B-B14F-4D97-AF65-F5344CB8AC3E}">
        <p14:creationId xmlns:p14="http://schemas.microsoft.com/office/powerpoint/2010/main" val="31730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08" y="-1524"/>
            <a:ext cx="7506208" cy="220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03" y="2202180"/>
            <a:ext cx="4697984" cy="4657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2180844"/>
            <a:ext cx="12179808" cy="2133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170" y="141912"/>
            <a:ext cx="213520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0496" y="332656"/>
            <a:ext cx="1250931" cy="12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52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04848" y="106584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Кадровое обеспечение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1864" y="2228481"/>
            <a:ext cx="6867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Урок технологии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Преподаватели САФУ ведут занятия;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Школьный учитель проходит повышение квалификации в форме стажировки на базе ДНК САФУ (с выдачей удостоверения установленного образца на 72 часа);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Урок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информатики/биологии/физики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Преподаватели САФУ ведут занятия;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Лаборант/учитель сопровождает класс.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3" y="2342611"/>
            <a:ext cx="2664296" cy="21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317" y="4301800"/>
            <a:ext cx="2898664" cy="21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Финансовые механизмы сетевого взаимодействия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11247040" cy="5616624"/>
          </a:xfrm>
        </p:spPr>
        <p:txBody>
          <a:bodyPr/>
          <a:lstStyle/>
          <a:p>
            <a:r>
              <a:rPr lang="ru-RU" dirty="0" smtClean="0"/>
              <a:t>взаимозачет </a:t>
            </a:r>
            <a:r>
              <a:rPr lang="ru-RU" dirty="0"/>
              <a:t>оплаты оказанных услуг организациями - участниками сетевого взаимодействия ("бартерные отношения</a:t>
            </a:r>
            <a:r>
              <a:rPr lang="ru-RU" dirty="0" smtClean="0"/>
              <a:t>");</a:t>
            </a:r>
          </a:p>
          <a:p>
            <a:endParaRPr lang="ru-RU" dirty="0"/>
          </a:p>
          <a:p>
            <a:r>
              <a:rPr lang="ru-RU" dirty="0" smtClean="0"/>
              <a:t>оплата </a:t>
            </a:r>
            <a:r>
              <a:rPr lang="ru-RU" dirty="0"/>
              <a:t>по договору о сетевой форме реализации образовательных программ, соглашению или государственному (муниципальному) контракту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 smtClean="0"/>
              <a:t>без </a:t>
            </a:r>
            <a:r>
              <a:rPr lang="ru-RU" b="1" dirty="0"/>
              <a:t>оплаты по договору о сетевой форме реализации образовательных </a:t>
            </a:r>
            <a:r>
              <a:rPr lang="ru-RU" b="1" dirty="0" smtClean="0"/>
              <a:t>услуг;</a:t>
            </a:r>
          </a:p>
          <a:p>
            <a:endParaRPr lang="ru-RU" dirty="0"/>
          </a:p>
          <a:p>
            <a:r>
              <a:rPr lang="ru-RU" dirty="0" smtClean="0"/>
              <a:t>комбинированные </a:t>
            </a:r>
            <a:r>
              <a:rPr lang="ru-RU" dirty="0"/>
              <a:t>формы </a:t>
            </a:r>
            <a:r>
              <a:rPr lang="ru-RU" dirty="0" smtClean="0"/>
              <a:t>оплаты.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dirty="0" smtClean="0"/>
              <a:t>Данный </a:t>
            </a:r>
            <a:r>
              <a:rPr lang="ru-RU" dirty="0"/>
              <a:t>перечень </a:t>
            </a:r>
            <a:r>
              <a:rPr lang="ru-RU" b="1" dirty="0"/>
              <a:t>не является исчерпывающим</a:t>
            </a:r>
            <a:r>
              <a:rPr lang="ru-RU" dirty="0"/>
              <a:t>, </a:t>
            </a:r>
            <a:r>
              <a:rPr lang="ru-RU" b="1" dirty="0"/>
              <a:t>организации вправе выбрать различные формы оплаты</a:t>
            </a:r>
            <a:r>
              <a:rPr lang="ru-RU" dirty="0"/>
              <a:t> в зависимости от конкретных условий договора в соответствии с действующим законодательством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финансирования 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10887000" cy="5420072"/>
          </a:xfrm>
        </p:spPr>
        <p:txBody>
          <a:bodyPr/>
          <a:lstStyle/>
          <a:p>
            <a:r>
              <a:rPr lang="ru-RU" sz="2400" dirty="0" smtClean="0"/>
              <a:t>средства </a:t>
            </a:r>
            <a:r>
              <a:rPr lang="ru-RU" sz="2400" dirty="0"/>
              <a:t>субсидии на финансовое обеспечение выполнения государственного (муниципального) задания</a:t>
            </a:r>
            <a:r>
              <a:rPr lang="ru-RU" sz="2400" dirty="0" smtClean="0"/>
              <a:t>;</a:t>
            </a:r>
          </a:p>
          <a:p>
            <a:endParaRPr lang="ru-RU" sz="800" dirty="0"/>
          </a:p>
          <a:p>
            <a:r>
              <a:rPr lang="ru-RU" sz="2400" dirty="0" smtClean="0"/>
              <a:t>средства, полученные </a:t>
            </a:r>
            <a:r>
              <a:rPr lang="ru-RU" sz="2400" dirty="0"/>
              <a:t>от приносящей доход деятельности, предусмотренной Уставом организации</a:t>
            </a:r>
            <a:r>
              <a:rPr lang="ru-RU" sz="2400" dirty="0" smtClean="0"/>
              <a:t>;</a:t>
            </a:r>
          </a:p>
          <a:p>
            <a:endParaRPr lang="ru-RU" sz="800" dirty="0"/>
          </a:p>
          <a:p>
            <a:r>
              <a:rPr lang="ru-RU" sz="2400" dirty="0" smtClean="0"/>
              <a:t>средства, получаемые </a:t>
            </a:r>
            <a:r>
              <a:rPr lang="ru-RU" sz="2400" dirty="0"/>
              <a:t>от государственных и частных фондов, в том числе международных</a:t>
            </a:r>
            <a:r>
              <a:rPr lang="ru-RU" sz="2400" dirty="0" smtClean="0"/>
              <a:t>;</a:t>
            </a:r>
          </a:p>
          <a:p>
            <a:endParaRPr lang="ru-RU" sz="800" dirty="0"/>
          </a:p>
          <a:p>
            <a:r>
              <a:rPr lang="ru-RU" sz="2400" dirty="0" smtClean="0"/>
              <a:t>добровольные пожертвования </a:t>
            </a:r>
            <a:r>
              <a:rPr lang="ru-RU" sz="2400" dirty="0"/>
              <a:t>и </a:t>
            </a:r>
            <a:r>
              <a:rPr lang="ru-RU" sz="2400" dirty="0" smtClean="0"/>
              <a:t>целевые взносы </a:t>
            </a:r>
            <a:r>
              <a:rPr lang="ru-RU" sz="2400" dirty="0"/>
              <a:t>физических и юридических лиц (в том числе иностранных</a:t>
            </a:r>
            <a:r>
              <a:rPr lang="ru-RU" sz="2400" dirty="0" smtClean="0"/>
              <a:t>);</a:t>
            </a:r>
          </a:p>
          <a:p>
            <a:endParaRPr lang="ru-RU" sz="800" dirty="0"/>
          </a:p>
          <a:p>
            <a:r>
              <a:rPr lang="ru-RU" sz="2400" dirty="0" smtClean="0"/>
              <a:t>иные поступления </a:t>
            </a:r>
            <a:r>
              <a:rPr lang="ru-RU" sz="2400" dirty="0"/>
              <a:t>в соответствии с законодательством Российской </a:t>
            </a:r>
            <a:r>
              <a:rPr lang="ru-RU" dirty="0"/>
              <a:t>Федерации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pPr marL="114300" indent="0" algn="ctr">
              <a:buNone/>
            </a:pPr>
            <a:r>
              <a:rPr lang="ru-RU" b="1" dirty="0"/>
              <a:t>Порядок и источники финансирования </a:t>
            </a:r>
            <a:r>
              <a:rPr lang="ru-RU" dirty="0"/>
              <a:t>образовательных программ, реализуемых в форме сетевого взаимодействия, </a:t>
            </a:r>
            <a:r>
              <a:rPr lang="ru-RU" b="1" dirty="0"/>
              <a:t>в каждом конкретном случае согласовываются с соответствующим планово-финансовым или другим структурным подразделением</a:t>
            </a:r>
            <a:r>
              <a:rPr lang="ru-RU" dirty="0"/>
              <a:t>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3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99456" y="1124744"/>
            <a:ext cx="9914384" cy="2016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4000" dirty="0" smtClean="0">
                <a:latin typeface="+mn-lt"/>
                <a:cs typeface="Times New Roman" panose="02020603050405020304" pitchFamily="18" charset="0"/>
              </a:rPr>
              <a:t>Центр </a:t>
            </a:r>
            <a:r>
              <a:rPr lang="ru-RU" altLang="ru-RU" sz="4000" dirty="0">
                <a:latin typeface="+mn-lt"/>
                <a:cs typeface="Times New Roman" panose="02020603050405020304" pitchFamily="18" charset="0"/>
              </a:rPr>
              <a:t>дополнительного образования детей </a:t>
            </a:r>
            <a:br>
              <a:rPr lang="ru-RU" altLang="ru-RU" sz="4000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+mn-lt"/>
                <a:cs typeface="Times New Roman" panose="02020603050405020304" pitchFamily="18" charset="0"/>
              </a:rPr>
              <a:t>«Дом научной </a:t>
            </a:r>
            <a:r>
              <a:rPr lang="ru-RU" altLang="ru-RU" sz="4400" b="1" dirty="0" err="1">
                <a:latin typeface="+mn-lt"/>
                <a:cs typeface="Times New Roman" panose="02020603050405020304" pitchFamily="18" charset="0"/>
              </a:rPr>
              <a:t>коллаборации</a:t>
            </a:r>
            <a:r>
              <a:rPr lang="ru-RU" altLang="ru-RU" sz="4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4400" b="1" dirty="0" smtClean="0">
                <a:latin typeface="+mn-lt"/>
                <a:cs typeface="Times New Roman" panose="02020603050405020304" pitchFamily="18" charset="0"/>
              </a:rPr>
              <a:t>                      имени </a:t>
            </a:r>
            <a:r>
              <a:rPr lang="ru-RU" altLang="ru-RU" sz="4400" b="1" dirty="0">
                <a:latin typeface="+mn-lt"/>
                <a:cs typeface="Times New Roman" panose="02020603050405020304" pitchFamily="18" charset="0"/>
              </a:rPr>
              <a:t>М.В. Ломоносова»</a:t>
            </a:r>
            <a:br>
              <a:rPr lang="ru-RU" altLang="ru-RU" sz="4400" b="1" dirty="0">
                <a:latin typeface="+mn-lt"/>
                <a:cs typeface="Times New Roman" panose="02020603050405020304" pitchFamily="18" charset="0"/>
              </a:rPr>
            </a:br>
            <a:endParaRPr lang="ru-RU" altLang="ru-RU" sz="4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5935" y="3721575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Попова Марина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Сергеевна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(8182)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21-61-59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m.popova@narfu.ru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3573016"/>
            <a:ext cx="2548284" cy="25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1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205" y="-23426"/>
            <a:ext cx="7539966" cy="2109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16" y="2107039"/>
            <a:ext cx="4697984" cy="4752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16" y="2085703"/>
            <a:ext cx="12179808" cy="21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0116" y="119675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Расположение помещений ДНК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120576"/>
            <a:ext cx="213520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344" y="2708920"/>
            <a:ext cx="449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/>
              <a:t>3-ий учебный корпус САФУ</a:t>
            </a:r>
          </a:p>
          <a:p>
            <a:r>
              <a:rPr lang="ru-RU" b="1" dirty="0"/>
              <a:t>     (Наб. Северной Двины, 17, корп.1</a:t>
            </a:r>
            <a:r>
              <a:rPr lang="ru-RU" b="1" dirty="0" smtClean="0"/>
              <a:t>)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Главный корпус САФУ </a:t>
            </a:r>
          </a:p>
          <a:p>
            <a:r>
              <a:rPr lang="ru-RU" dirty="0"/>
              <a:t> </a:t>
            </a:r>
            <a:r>
              <a:rPr lang="ru-RU" dirty="0" smtClean="0"/>
              <a:t>   (Наб. Северной Двины, 17)</a:t>
            </a:r>
          </a:p>
          <a:p>
            <a:endParaRPr lang="ru-RU" dirty="0"/>
          </a:p>
          <a:p>
            <a:r>
              <a:rPr lang="ru-RU" dirty="0" smtClean="0"/>
              <a:t>-   ВИШ  (Наб. Северной Двины, 22)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Технопарк САФУ </a:t>
            </a:r>
          </a:p>
          <a:p>
            <a:r>
              <a:rPr lang="ru-RU" dirty="0"/>
              <a:t>     (пр. Ломоносова, 39, </a:t>
            </a:r>
            <a:r>
              <a:rPr lang="ru-RU" dirty="0" smtClean="0"/>
              <a:t>корп.1)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6560" y="2096371"/>
            <a:ext cx="2952328" cy="19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.popova\Desktop\ДНК\Фотомониторинг\зона ресепшн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402" y="2107039"/>
            <a:ext cx="4098366" cy="19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popova\Desktop\ДНК\Фотомониторинг\класс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402" y="4365104"/>
            <a:ext cx="3780078" cy="17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popova\Desktop\ДНК\Фотомониторинг\класс3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1568" y="4365104"/>
            <a:ext cx="3359888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1424" y="1052736"/>
            <a:ext cx="10160000" cy="480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Федеральный проект «Современная  школа</a:t>
            </a:r>
            <a:r>
              <a:rPr lang="ru-RU" sz="3600" b="1" dirty="0" smtClean="0">
                <a:solidFill>
                  <a:schemeClr val="tx1"/>
                </a:solidFill>
              </a:rPr>
              <a:t>»:</a:t>
            </a:r>
          </a:p>
          <a:p>
            <a:pPr marL="11430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к концу </a:t>
            </a:r>
            <a:r>
              <a:rPr lang="ru-RU" sz="3600" u="sng" dirty="0" smtClean="0">
                <a:solidFill>
                  <a:schemeClr val="tx1"/>
                </a:solidFill>
              </a:rPr>
              <a:t>2024 года </a:t>
            </a:r>
            <a:r>
              <a:rPr lang="ru-RU" sz="3600" dirty="0" smtClean="0">
                <a:solidFill>
                  <a:schemeClr val="tx1"/>
                </a:solidFill>
              </a:rPr>
              <a:t>– </a:t>
            </a:r>
          </a:p>
          <a:p>
            <a:pPr marL="114300" indent="0" algn="ctr">
              <a:buNone/>
            </a:pPr>
            <a:r>
              <a:rPr lang="ru-RU" sz="3600" u="sng" dirty="0" smtClean="0">
                <a:solidFill>
                  <a:schemeClr val="tx1"/>
                </a:solidFill>
              </a:rPr>
              <a:t>70 %</a:t>
            </a:r>
            <a:r>
              <a:rPr lang="ru-RU" sz="3600" dirty="0" smtClean="0">
                <a:solidFill>
                  <a:schemeClr val="tx1"/>
                </a:solidFill>
              </a:rPr>
              <a:t> общеобразовательных организаций </a:t>
            </a:r>
          </a:p>
          <a:p>
            <a:pPr marL="11430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будут реализовывать образовательные программы </a:t>
            </a:r>
            <a:r>
              <a:rPr lang="ru-RU" sz="3600" u="sng" dirty="0" smtClean="0">
                <a:solidFill>
                  <a:schemeClr val="tx1"/>
                </a:solidFill>
              </a:rPr>
              <a:t>в сетевой форме</a:t>
            </a:r>
            <a:endParaRPr lang="ru-RU" sz="3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2060848"/>
            <a:ext cx="9793088" cy="4608512"/>
          </a:xfrm>
        </p:spPr>
        <p:txBody>
          <a:bodyPr/>
          <a:lstStyle/>
          <a:p>
            <a:pPr marL="114300" indent="0">
              <a:buNone/>
            </a:pPr>
            <a:r>
              <a:rPr lang="ru-RU" sz="2400" dirty="0" smtClean="0"/>
              <a:t>1. Федеральный закон от 29 декабря 2012 г № 273-ФЗ «Об образовании в Российской Федерации» (часть 1 статьи 13, статья 15, статья 34 )</a:t>
            </a:r>
          </a:p>
          <a:p>
            <a:pPr marL="114300" indent="0">
              <a:buNone/>
            </a:pPr>
            <a:endParaRPr lang="ru-RU" sz="900" dirty="0" smtClean="0"/>
          </a:p>
          <a:p>
            <a:pPr marL="114300" indent="0">
              <a:buNone/>
            </a:pPr>
            <a:endParaRPr lang="ru-RU" sz="900" dirty="0" smtClean="0"/>
          </a:p>
          <a:p>
            <a:pPr marL="114300" indent="0">
              <a:buNone/>
            </a:pPr>
            <a:endParaRPr lang="ru-RU" sz="900" dirty="0"/>
          </a:p>
          <a:p>
            <a:pPr marL="114300" indent="0">
              <a:buNone/>
            </a:pPr>
            <a:r>
              <a:rPr lang="ru-RU" sz="2400" dirty="0" smtClean="0"/>
              <a:t>2. Методические рекомендации для субъектов РФ по вопросам реализации основных и дополнительных общеобразовательных программ в сетевой форме </a:t>
            </a:r>
            <a:r>
              <a:rPr lang="ru-RU" sz="2400" dirty="0"/>
              <a:t> </a:t>
            </a:r>
            <a:r>
              <a:rPr lang="ru-RU" sz="2400" dirty="0" smtClean="0"/>
              <a:t>от 28 июня 2019 г. № МР-81/02вн</a:t>
            </a:r>
          </a:p>
          <a:p>
            <a:pPr marL="114300" indent="0">
              <a:buNone/>
            </a:pPr>
            <a:endParaRPr lang="ru-RU" sz="1000" dirty="0" smtClean="0"/>
          </a:p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9496" y="836712"/>
            <a:ext cx="9186101" cy="5620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Нормативно-правовая база: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9186101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Организация сетевого взаимодействия между ДНК и школами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764704"/>
            <a:ext cx="10657184" cy="5976664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ru-RU" dirty="0" smtClean="0"/>
              <a:t> Определение школ – участников проекта; 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ru-RU" dirty="0" smtClean="0"/>
              <a:t> Разработка и утверждение совместной образовательной программы </a:t>
            </a:r>
          </a:p>
          <a:p>
            <a:pPr marL="11430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(под запрос каждой школы)</a:t>
            </a:r>
            <a:r>
              <a:rPr lang="ru-RU" dirty="0" smtClean="0"/>
              <a:t>;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ru-RU" dirty="0" smtClean="0"/>
              <a:t> Разработка школой локальных нормативных актов: </a:t>
            </a:r>
          </a:p>
          <a:p>
            <a:r>
              <a:rPr lang="ru-RU" sz="1800" dirty="0" smtClean="0"/>
              <a:t>Положение о сетевой форме образовательных программ + Приказ о его утверждении; </a:t>
            </a:r>
          </a:p>
          <a:p>
            <a:r>
              <a:rPr lang="ru-RU" sz="1800" dirty="0" smtClean="0"/>
              <a:t>Порядок зачета результатов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 (в случае реализации сетевой формы с организацией, не имеющей лицензии на основное общее или среднее общее образование).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ru-RU" dirty="0" smtClean="0"/>
              <a:t> Заключение договоров о сетевой форме реализации образовательных программ;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ru-RU" dirty="0" smtClean="0"/>
              <a:t>Информирование обучающихся и родителей/законных представителей о реализации программ в сетевой форме;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6.</a:t>
            </a:r>
            <a:r>
              <a:rPr lang="ru-RU" dirty="0" smtClean="0"/>
              <a:t> Для школы: письменное согласие родителей/законных представителей на реализацию программы в сетевой форме;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 Для ДНК: заявление о приеме на программу + согласие на ОПД;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7.</a:t>
            </a:r>
            <a:r>
              <a:rPr lang="ru-RU" dirty="0" smtClean="0"/>
              <a:t> Зачисление через Навигатор доп. образования Архангельской области (по спискам школы).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913101" cy="9941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Примерный перечень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локальных нормативных актов общеобразовательной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организации, в которые необходимо внесение изменений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сетевой форме реализации образовательных программ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8" y="1916832"/>
            <a:ext cx="12161832" cy="4941168"/>
          </a:xfrm>
        </p:spPr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/>
              <a:t>приема обучающихся, </a:t>
            </a:r>
            <a:r>
              <a:rPr lang="ru-RU" dirty="0" smtClean="0"/>
              <a:t>режим </a:t>
            </a:r>
            <a:r>
              <a:rPr lang="ru-RU" dirty="0"/>
              <a:t>занятий обучающихся</a:t>
            </a:r>
            <a:r>
              <a:rPr lang="ru-RU" dirty="0" smtClean="0"/>
              <a:t>, периодичность </a:t>
            </a:r>
            <a:r>
              <a:rPr lang="ru-RU" dirty="0"/>
              <a:t>и </a:t>
            </a:r>
            <a:r>
              <a:rPr lang="ru-RU" dirty="0" smtClean="0"/>
              <a:t>порядок </a:t>
            </a:r>
            <a:r>
              <a:rPr lang="ru-RU" dirty="0"/>
              <a:t>текущего контроля успеваемости и промежуточной аттестации обучающихся, </a:t>
            </a:r>
            <a:r>
              <a:rPr lang="ru-RU" dirty="0" smtClean="0"/>
              <a:t>порядок </a:t>
            </a:r>
            <a:r>
              <a:rPr lang="ru-RU" dirty="0"/>
              <a:t>и основания перевода, отчисления и восстановления обучающихся, </a:t>
            </a:r>
            <a:r>
              <a:rPr lang="ru-RU" dirty="0" smtClean="0"/>
              <a:t>порядок </a:t>
            </a:r>
            <a:r>
              <a:rPr lang="ru-RU" dirty="0"/>
              <a:t>оформления возникновения, приостановления и прекращения отношений между Учреждением, обучающимися и (или) родителями (законными представителями) </a:t>
            </a:r>
            <a:r>
              <a:rPr lang="ru-RU" dirty="0" smtClean="0"/>
              <a:t>обучающихся.</a:t>
            </a:r>
          </a:p>
          <a:p>
            <a:endParaRPr lang="ru-RU" sz="800" dirty="0" smtClean="0"/>
          </a:p>
          <a:p>
            <a:r>
              <a:rPr lang="ru-RU" dirty="0" smtClean="0"/>
              <a:t>Правила </a:t>
            </a:r>
            <a:r>
              <a:rPr lang="ru-RU" dirty="0"/>
              <a:t>и </a:t>
            </a:r>
            <a:r>
              <a:rPr lang="ru-RU" dirty="0" smtClean="0"/>
              <a:t>порядок </a:t>
            </a:r>
            <a:r>
              <a:rPr lang="ru-RU" dirty="0"/>
              <a:t>зачисления обучающегося в соответствующую учебную группу (класс) и (или) о предоставлении обучающемуся возможности осваивать образовательную программу (часть образовательной программы) в рамках сетевой формы взаимодействия, а также </a:t>
            </a:r>
            <a:r>
              <a:rPr lang="ru-RU" dirty="0" smtClean="0"/>
              <a:t>регламент </a:t>
            </a:r>
            <a:r>
              <a:rPr lang="ru-RU" dirty="0"/>
              <a:t>и </a:t>
            </a:r>
            <a:r>
              <a:rPr lang="ru-RU" dirty="0" smtClean="0"/>
              <a:t>порядок </a:t>
            </a:r>
            <a:r>
              <a:rPr lang="ru-RU" dirty="0"/>
              <a:t>отчисления </a:t>
            </a:r>
            <a:r>
              <a:rPr lang="ru-RU" dirty="0" smtClean="0"/>
              <a:t>обучающегося.</a:t>
            </a:r>
          </a:p>
          <a:p>
            <a:endParaRPr lang="ru-RU" sz="800" dirty="0"/>
          </a:p>
          <a:p>
            <a:r>
              <a:rPr lang="ru-RU" dirty="0" smtClean="0"/>
              <a:t>Порядок </a:t>
            </a:r>
            <a:r>
              <a:rPr lang="ru-RU" dirty="0"/>
              <a:t>изменения образовательных отношений как по инициативе обучающегося, родителей (законных представителей) несовершеннолетнего обучающегося, так и по инициативе Учреждения и (или) организации-партнера;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Примерный перечень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локальных нормативных актов общеобразовательной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организации, в которые необходимо внесение изменений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сетевой форме реализации образовательных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888232"/>
            <a:ext cx="11377264" cy="5069160"/>
          </a:xfrm>
        </p:spPr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/>
              <a:t>учета и формы предоставления сведений о посещаемости занятий обучающимися по образовательным программам согласно договору между Учреждением и </a:t>
            </a:r>
            <a:r>
              <a:rPr lang="ru-RU" dirty="0" smtClean="0"/>
              <a:t>организацией-партнером.</a:t>
            </a:r>
          </a:p>
          <a:p>
            <a:endParaRPr lang="ru-RU" sz="800" dirty="0"/>
          </a:p>
          <a:p>
            <a:r>
              <a:rPr lang="ru-RU" dirty="0" smtClean="0"/>
              <a:t>Порядок </a:t>
            </a:r>
            <a:r>
              <a:rPr lang="ru-RU" dirty="0"/>
              <a:t>учета результатов текущего контроля успеваемости и промежуточной аттестации обучающихся посредством ведения сетевых классных журналов в бумажном и (или) электронном виде (электронных классных журналов) в соответствии с </a:t>
            </a:r>
            <a:r>
              <a:rPr lang="ru-RU" dirty="0" smtClean="0"/>
              <a:t>законодательством.</a:t>
            </a:r>
          </a:p>
          <a:p>
            <a:endParaRPr lang="ru-RU" sz="800" dirty="0"/>
          </a:p>
          <a:p>
            <a:r>
              <a:rPr lang="ru-RU" dirty="0" smtClean="0"/>
              <a:t>Правила </a:t>
            </a:r>
            <a:r>
              <a:rPr lang="ru-RU" dirty="0"/>
              <a:t>и </a:t>
            </a:r>
            <a:r>
              <a:rPr lang="ru-RU" dirty="0" smtClean="0"/>
              <a:t>порядок </a:t>
            </a:r>
            <a:r>
              <a:rPr lang="ru-RU" dirty="0"/>
              <a:t>реализации академической мобильности (сопровождения) обучающихся к месту обучения в рамках реализации сетевой формы до организации-партнера и обратно в Учреждение, а также определение ответственных лиц, осуществляющих такое </a:t>
            </a:r>
            <a:r>
              <a:rPr lang="ru-RU" dirty="0" smtClean="0"/>
              <a:t>сопровождение</a:t>
            </a:r>
          </a:p>
          <a:p>
            <a:endParaRPr lang="ru-RU" sz="800" dirty="0"/>
          </a:p>
          <a:p>
            <a:r>
              <a:rPr lang="ru-RU" dirty="0" smtClean="0"/>
              <a:t>Порядок </a:t>
            </a:r>
            <a:r>
              <a:rPr lang="ru-RU" dirty="0"/>
              <a:t>итоговой аттестации обучающихся по разработанным совместным образовательным программам в рамках сетевого взаимодействия.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08" y="-1524"/>
            <a:ext cx="7506208" cy="220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03" y="2202180"/>
            <a:ext cx="4697984" cy="4657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2180844"/>
            <a:ext cx="12179808" cy="21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3695" y="1264844"/>
            <a:ext cx="6699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Планы на 2020 – 2021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уч.год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170" y="141912"/>
            <a:ext cx="213520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60121" y="0"/>
            <a:ext cx="1250931" cy="12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52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6630" y="2348880"/>
            <a:ext cx="403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Уроки в рамках сетевого взаимодействия со школами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054" y="2361970"/>
            <a:ext cx="7058594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Договоры о сетевой форме реализации образовательных программы заключены с </a:t>
            </a:r>
            <a:r>
              <a:rPr lang="ru-RU" sz="1600" b="1" dirty="0" smtClean="0"/>
              <a:t>7 школами:</a:t>
            </a:r>
          </a:p>
          <a:p>
            <a:pPr>
              <a:lnSpc>
                <a:spcPct val="150000"/>
              </a:lnSpc>
            </a:pPr>
            <a:endParaRPr lang="en-US" sz="1600" b="1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/>
              <a:t>Гимназия № 21 </a:t>
            </a:r>
            <a:endParaRPr lang="ru-RU" sz="15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/>
              <a:t>Гимназия № 6 </a:t>
            </a:r>
            <a:endParaRPr lang="ru-RU" sz="15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/>
              <a:t>Эколого-биологический лицей имени академика Н. П. Лаверова </a:t>
            </a:r>
            <a:endParaRPr lang="ru-RU" sz="15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/>
              <a:t>Средняя школа № 49 </a:t>
            </a:r>
            <a:endParaRPr lang="ru-RU" sz="15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/>
              <a:t>Средняя школа № 23 имени А. С. Пушкина </a:t>
            </a:r>
            <a:endParaRPr lang="ru-RU" sz="15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/>
              <a:t>Средняя школа № 36 имени героя Советского Союза П.В. Усова </a:t>
            </a:r>
            <a:endParaRPr lang="ru-RU" sz="15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500" dirty="0" smtClean="0"/>
              <a:t>МБОУ </a:t>
            </a:r>
            <a:r>
              <a:rPr lang="ru-RU" sz="1500" dirty="0" err="1"/>
              <a:t>Заостровская</a:t>
            </a:r>
            <a:r>
              <a:rPr lang="ru-RU" sz="1500" dirty="0"/>
              <a:t> средняя </a:t>
            </a:r>
            <a:r>
              <a:rPr lang="ru-RU" sz="1500" dirty="0" smtClean="0"/>
              <a:t>школа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22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08" y="-1524"/>
            <a:ext cx="7506208" cy="220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7457"/>
            <a:ext cx="5390186" cy="4684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2180844"/>
            <a:ext cx="12179808" cy="21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3809" y="846361"/>
            <a:ext cx="5040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«Уроков»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сетевой форме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3472" y="2639036"/>
            <a:ext cx="210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170" y="141912"/>
            <a:ext cx="213520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2504" y="318168"/>
            <a:ext cx="1078366" cy="10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52" y="51571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27103" y="2639036"/>
            <a:ext cx="154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1800" y="3809824"/>
            <a:ext cx="253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физики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биологии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информатики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9395" y="4198195"/>
            <a:ext cx="18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Урок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647728" y="3793198"/>
            <a:ext cx="432048" cy="12169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3217" y="27413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72 ч. 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52180" y="3967362"/>
            <a:ext cx="1150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Модули по </a:t>
            </a:r>
          </a:p>
          <a:p>
            <a:pPr algn="ctr"/>
            <a:r>
              <a:rPr lang="ru-RU" b="1" dirty="0" smtClean="0"/>
              <a:t>9–20 ч.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69" y="2321694"/>
            <a:ext cx="2304255" cy="208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969" y="4631193"/>
            <a:ext cx="2304255" cy="189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83"/>
          <a:stretch/>
        </p:blipFill>
        <p:spPr bwMode="auto">
          <a:xfrm>
            <a:off x="8573149" y="4651020"/>
            <a:ext cx="3293792" cy="19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398" y="2321694"/>
            <a:ext cx="3113472" cy="207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авая фигурная скобка 20"/>
          <p:cNvSpPr/>
          <p:nvPr/>
        </p:nvSpPr>
        <p:spPr>
          <a:xfrm>
            <a:off x="3647728" y="2639036"/>
            <a:ext cx="268399" cy="60847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0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Arctic_CEA_3</Template>
  <TotalTime>15041</TotalTime>
  <Words>1102</Words>
  <Application>Microsoft Office PowerPoint</Application>
  <PresentationFormat>Широкоэкранный</PresentationFormat>
  <Paragraphs>141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Trebuchet MS</vt:lpstr>
      <vt:lpstr>Соседство</vt:lpstr>
      <vt:lpstr>Презентация PowerPoint</vt:lpstr>
      <vt:lpstr>Презентация PowerPoint</vt:lpstr>
      <vt:lpstr>Презентация PowerPoint</vt:lpstr>
      <vt:lpstr>Нормативно-правовая база: </vt:lpstr>
      <vt:lpstr>Организация сетевого взаимодействия между ДНК и школами</vt:lpstr>
      <vt:lpstr>Примерный перечень локальных нормативных актов общеобразовательной организации, в которые необходимо внесение изменений при сетевой форме реализации образовательных программ</vt:lpstr>
      <vt:lpstr>Примерный перечень локальных нормативных актов общеобразовательной организации, в которые необходимо внесение изменений при сетевой форме реализации образовательных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Финансовые механизмы сетевого взаимодействия </vt:lpstr>
      <vt:lpstr>Источники финансирования сетевого взаимодействия</vt:lpstr>
      <vt:lpstr>Центр дополнительного образования детей  «Дом научной коллаборации                       имени М.В. Ломоносова»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Хлестачев Роман Валерьевич</dc:creator>
  <cp:lastModifiedBy>Дмитрий Жилин</cp:lastModifiedBy>
  <cp:revision>1258</cp:revision>
  <cp:lastPrinted>2018-01-18T07:54:23Z</cp:lastPrinted>
  <dcterms:created xsi:type="dcterms:W3CDTF">2012-06-21T07:34:02Z</dcterms:created>
  <dcterms:modified xsi:type="dcterms:W3CDTF">2020-09-01T12:54:32Z</dcterms:modified>
</cp:coreProperties>
</file>