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63" r:id="rId4"/>
    <p:sldId id="264" r:id="rId5"/>
    <p:sldId id="259" r:id="rId6"/>
    <p:sldId id="269" r:id="rId7"/>
    <p:sldId id="568" r:id="rId8"/>
    <p:sldId id="566" r:id="rId9"/>
    <p:sldId id="575" r:id="rId10"/>
    <p:sldId id="258" r:id="rId11"/>
    <p:sldId id="579" r:id="rId12"/>
    <p:sldId id="265" r:id="rId13"/>
    <p:sldId id="578" r:id="rId14"/>
    <p:sldId id="25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98DED-7E6A-6BF9-BCC1-0BB580E2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894" y="584205"/>
            <a:ext cx="11375471" cy="59032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СЕВЕРНЫЙ ГОСУДАРСТВЕННЫЙ МЕДИЦИНСКИЙ УНИВЕРСИТЕТ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8B15D9-73F4-1642-8F8B-3C603CB54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8147" y="1786854"/>
            <a:ext cx="4141949" cy="119962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проректор </a:t>
            </a:r>
            <a:r>
              <a:rPr lang="ru-RU" sz="1800" b="1" i="0" cap="non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по ВСР</a:t>
            </a:r>
            <a:endParaRPr lang="ru-RU" sz="1800" b="1" i="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i="0" cap="non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доктор филологических наук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i="0" cap="non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кандидат педагогических наук</a:t>
            </a:r>
            <a:r>
              <a:rPr lang="ru-RU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Корниенко Елена </a:t>
            </a:r>
            <a:r>
              <a:rPr lang="ru-RU" sz="1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Ревовна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85EF7-00A8-BA37-2B0A-D579C3645D9F}"/>
              </a:ext>
            </a:extLst>
          </p:cNvPr>
          <p:cNvSpPr txBox="1"/>
          <p:nvPr/>
        </p:nvSpPr>
        <p:spPr>
          <a:xfrm>
            <a:off x="773185" y="3871520"/>
            <a:ext cx="10645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Основные направления социального партнерства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школ г. Архангельска и Северного государственного медицинского университета МЗ РФ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3C2B-42F0-67E9-D056-90B1E134A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581" b="18305"/>
          <a:stretch/>
        </p:blipFill>
        <p:spPr>
          <a:xfrm>
            <a:off x="541904" y="1416820"/>
            <a:ext cx="1516199" cy="14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CF80E3-1C7B-82AA-B4A7-8ADAA3B1A9F4}"/>
              </a:ext>
            </a:extLst>
          </p:cNvPr>
          <p:cNvSpPr txBox="1"/>
          <p:nvPr/>
        </p:nvSpPr>
        <p:spPr>
          <a:xfrm>
            <a:off x="8168777" y="2235320"/>
            <a:ext cx="37142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Профилактика употребления наркотических веществ</a:t>
            </a:r>
          </a:p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Профилактика употребления  табачных изделий (сигареты, электронные сигареты)</a:t>
            </a:r>
          </a:p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Профилактика употребления </a:t>
            </a:r>
            <a:r>
              <a:rPr lang="ru-RU" sz="1600" b="0" i="0" dirty="0" err="1">
                <a:solidFill>
                  <a:srgbClr val="2C2D2E"/>
                </a:solidFill>
                <a:effectLst/>
              </a:rPr>
              <a:t>снюса</a:t>
            </a:r>
            <a:endParaRPr lang="ru-RU" sz="1600" b="0" i="0" dirty="0">
              <a:solidFill>
                <a:srgbClr val="2C2D2E"/>
              </a:solidFill>
              <a:effectLst/>
            </a:endParaRPr>
          </a:p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Профилактика суицидального поведения среди подростков</a:t>
            </a:r>
          </a:p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Профилактика игромании (</a:t>
            </a:r>
            <a:r>
              <a:rPr lang="ru-RU" sz="1600" b="0" i="0" dirty="0" err="1">
                <a:solidFill>
                  <a:srgbClr val="2C2D2E"/>
                </a:solidFill>
                <a:effectLst/>
              </a:rPr>
              <a:t>лудомании</a:t>
            </a:r>
            <a:r>
              <a:rPr lang="ru-RU" sz="1600" b="0" i="0" dirty="0">
                <a:solidFill>
                  <a:srgbClr val="2C2D2E"/>
                </a:solidFill>
                <a:effectLst/>
              </a:rPr>
              <a:t>)</a:t>
            </a:r>
          </a:p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Зависимость от компьютерных игр</a:t>
            </a:r>
          </a:p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Зависимость от социальных сетей</a:t>
            </a:r>
          </a:p>
          <a:p>
            <a:pPr algn="l"/>
            <a:r>
              <a:rPr lang="ru-RU" sz="1600" b="0" i="0" dirty="0">
                <a:solidFill>
                  <a:srgbClr val="2C2D2E"/>
                </a:solidFill>
                <a:effectLst/>
              </a:rPr>
              <a:t>Зависимость от фаст-</a:t>
            </a:r>
            <a:r>
              <a:rPr lang="ru-RU" sz="1600" b="0" i="0" dirty="0" err="1">
                <a:solidFill>
                  <a:srgbClr val="2C2D2E"/>
                </a:solidFill>
                <a:effectLst/>
              </a:rPr>
              <a:t>фуда</a:t>
            </a:r>
            <a:endParaRPr lang="ru-RU" sz="1600" b="0" i="0" dirty="0">
              <a:solidFill>
                <a:srgbClr val="2C2D2E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75CF5-3BED-0CE9-CBC2-7F28699931C1}"/>
              </a:ext>
            </a:extLst>
          </p:cNvPr>
          <p:cNvSpPr txBox="1"/>
          <p:nvPr/>
        </p:nvSpPr>
        <p:spPr>
          <a:xfrm>
            <a:off x="471527" y="2235320"/>
            <a:ext cx="36058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Arial" panose="020B0604020202020204" pitchFamily="34" charset="0"/>
              </a:rPr>
              <a:t>Зрение. Как нам его сохранить?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Погружайся в ЗОЖ!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Оберегая сердца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Курение. </a:t>
            </a:r>
            <a:r>
              <a:rPr lang="ru-RU" sz="1600" dirty="0" err="1">
                <a:effectLst/>
                <a:ea typeface="Arial" panose="020B0604020202020204" pitchFamily="34" charset="0"/>
              </a:rPr>
              <a:t>Вейп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Диабет-не сахар 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a typeface="Arial" panose="020B0604020202020204" pitchFamily="34" charset="0"/>
              </a:rPr>
              <a:t>С</a:t>
            </a:r>
            <a:r>
              <a:rPr lang="ru-RU" sz="1600" dirty="0">
                <a:effectLst/>
                <a:ea typeface="Arial" panose="020B0604020202020204" pitchFamily="34" charset="0"/>
              </a:rPr>
              <a:t>ердечно-сосудистые заболевания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Мастер-класс по </a:t>
            </a:r>
            <a:r>
              <a:rPr lang="ru-RU" sz="1600" dirty="0">
                <a:ea typeface="Arial" panose="020B0604020202020204" pitchFamily="34" charset="0"/>
              </a:rPr>
              <a:t>сердечно-легочной реанимации</a:t>
            </a: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Первая помощь при травмах глаза</a:t>
            </a: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Туберкулез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Рак боится смелых</a:t>
            </a:r>
            <a:endParaRPr lang="ru-RU" sz="1400" dirty="0">
              <a:effectLst/>
              <a:ea typeface="Arial" panose="020B0604020202020204" pitchFamily="34" charset="0"/>
            </a:endParaRP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Йод ID сбережет</a:t>
            </a:r>
            <a:endParaRPr lang="ru-RU" sz="1400" dirty="0">
              <a:effectLst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41C2D-8F68-B226-6797-9AC556358015}"/>
              </a:ext>
            </a:extLst>
          </p:cNvPr>
          <p:cNvSpPr txBox="1"/>
          <p:nvPr/>
        </p:nvSpPr>
        <p:spPr>
          <a:xfrm>
            <a:off x="4837474" y="2235320"/>
            <a:ext cx="25712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Arial" panose="020B0604020202020204" pitchFamily="34" charset="0"/>
              </a:rPr>
              <a:t>Правильное питание</a:t>
            </a: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 Режим дня</a:t>
            </a: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 Тайм-Менеджмент</a:t>
            </a:r>
          </a:p>
          <a:p>
            <a:r>
              <a:rPr lang="ru-RU" sz="1600" dirty="0">
                <a:effectLst/>
                <a:ea typeface="Arial" panose="020B0604020202020204" pitchFamily="34" charset="0"/>
              </a:rPr>
              <a:t> Борьба с туберкулезом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B6E184-E032-5CF0-F9A3-7F7EB832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26" y="1531980"/>
            <a:ext cx="1718428" cy="6661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8616A8-24E9-F01E-D5B0-7B27B3AB5FAC}"/>
              </a:ext>
            </a:extLst>
          </p:cNvPr>
          <p:cNvSpPr txBox="1"/>
          <p:nvPr/>
        </p:nvSpPr>
        <p:spPr>
          <a:xfrm>
            <a:off x="4009938" y="509073"/>
            <a:ext cx="4346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ДОБРОВОЛЬЧЕСКИЕ ПРАКТИКИ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содержание </a:t>
            </a:r>
          </a:p>
        </p:txBody>
      </p:sp>
      <p:pic>
        <p:nvPicPr>
          <p:cNvPr id="13" name="Picture 2" descr="http://www.nsmu.ru/socium/%D0%AD%D0%BC%D0%B1%D0%BB%D0%B5%D0%BC%D0%B0.png">
            <a:extLst>
              <a:ext uri="{FF2B5EF4-FFF2-40B4-BE49-F238E27FC236}">
                <a16:creationId xmlns:a16="http://schemas.microsoft.com/office/drawing/2014/main" id="{701D74F9-1135-0FED-53D5-15714263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160" y="1447599"/>
            <a:ext cx="730712" cy="73071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78FE3D-8D55-663A-BFBB-82F7A511DA98}"/>
              </a:ext>
            </a:extLst>
          </p:cNvPr>
          <p:cNvSpPr txBox="1"/>
          <p:nvPr/>
        </p:nvSpPr>
        <p:spPr>
          <a:xfrm>
            <a:off x="5388655" y="1646702"/>
            <a:ext cx="1414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uk Medium"/>
                <a:cs typeface="Times New Roman" pitchFamily="18" charset="0"/>
              </a:rPr>
              <a:t>ЗдравОтряд «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uk Medium"/>
                <a:cs typeface="Times New Roman" pitchFamily="18" charset="0"/>
              </a:rPr>
              <a:t>Mr. Rabbit»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ruk Medium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8AA80-B288-045A-4EBE-2ADDEB98082D}"/>
              </a:ext>
            </a:extLst>
          </p:cNvPr>
          <p:cNvSpPr txBox="1"/>
          <p:nvPr/>
        </p:nvSpPr>
        <p:spPr>
          <a:xfrm>
            <a:off x="736814" y="5984492"/>
            <a:ext cx="14668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Druk Medium"/>
              </a:rPr>
              <a:t>&gt;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.800 чел.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D02F41-315D-675C-B938-09AA3DD4C1E3}"/>
              </a:ext>
            </a:extLst>
          </p:cNvPr>
          <p:cNvSpPr txBox="1"/>
          <p:nvPr/>
        </p:nvSpPr>
        <p:spPr>
          <a:xfrm>
            <a:off x="2939758" y="5444045"/>
            <a:ext cx="602795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Реализация волонтерских проектов 2021-2022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уч.г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E9E83-849A-50BD-0628-B9B901EC9EF8}"/>
              </a:ext>
            </a:extLst>
          </p:cNvPr>
          <p:cNvSpPr txBox="1"/>
          <p:nvPr/>
        </p:nvSpPr>
        <p:spPr>
          <a:xfrm>
            <a:off x="5236516" y="5975099"/>
            <a:ext cx="1353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Druk Medium"/>
              </a:rPr>
              <a:t>&gt;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Druk Medium"/>
              </a:rPr>
              <a:t> 1.400 чел.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Druk Medium"/>
            </a:endParaRPr>
          </a:p>
        </p:txBody>
      </p:sp>
      <p:pic>
        <p:nvPicPr>
          <p:cNvPr id="19" name="Picture 2" descr="Эмблема без белого фона снаружи">
            <a:extLst>
              <a:ext uri="{FF2B5EF4-FFF2-40B4-BE49-F238E27FC236}">
                <a16:creationId xmlns:a16="http://schemas.microsoft.com/office/drawing/2014/main" id="{AB0674F2-4EAB-9BB0-1008-E8E8E566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1784" y="1447599"/>
            <a:ext cx="730712" cy="6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4D6341-63F7-92D9-1941-708A63F69278}"/>
              </a:ext>
            </a:extLst>
          </p:cNvPr>
          <p:cNvSpPr txBox="1"/>
          <p:nvPr/>
        </p:nvSpPr>
        <p:spPr>
          <a:xfrm>
            <a:off x="9383297" y="1580724"/>
            <a:ext cx="1619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uk Medium"/>
                <a:cs typeface="Times New Roman" pitchFamily="18" charset="0"/>
              </a:rPr>
              <a:t>Группа «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uk Medium"/>
                <a:cs typeface="Times New Roman" pitchFamily="18" charset="0"/>
              </a:rPr>
              <a:t>StopAddiction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uk Medium"/>
                <a:cs typeface="Times New Roman" pitchFamily="18" charset="0"/>
              </a:rPr>
              <a:t>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14ABC1-FE73-0974-6332-77DCAB263349}"/>
              </a:ext>
            </a:extLst>
          </p:cNvPr>
          <p:cNvSpPr txBox="1"/>
          <p:nvPr/>
        </p:nvSpPr>
        <p:spPr>
          <a:xfrm>
            <a:off x="9330039" y="5983936"/>
            <a:ext cx="1391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Druk Medium"/>
              </a:rPr>
              <a:t>&gt;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Druk Medium"/>
              </a:rPr>
              <a:t>1.866 чел.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Druk Medium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1CEAF00-54BD-72A7-66F1-03ADA9DF0CFE}"/>
              </a:ext>
            </a:extLst>
          </p:cNvPr>
          <p:cNvCxnSpPr>
            <a:cxnSpLocks/>
          </p:cNvCxnSpPr>
          <p:nvPr/>
        </p:nvCxnSpPr>
        <p:spPr>
          <a:xfrm>
            <a:off x="458421" y="5444045"/>
            <a:ext cx="1099063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07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EB85-AE57-B8E4-4D1E-3043A1AB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7656"/>
            <a:ext cx="11029616" cy="665250"/>
          </a:xfrm>
        </p:spPr>
        <p:txBody>
          <a:bodyPr>
            <a:noAutofit/>
          </a:bodyPr>
          <a:lstStyle/>
          <a:p>
            <a:r>
              <a:rPr lang="ru-RU" sz="2400" dirty="0"/>
              <a:t>ДОБРОВОЛЬЧЕСКИЕ ПРАКТИКИ в области Социальной профилактики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680246-7BD2-9F7A-063E-2D1AAEDC4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2638073"/>
            <a:ext cx="2018550" cy="2007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63A4F-89AF-E71D-4E57-8D4854127FCE}"/>
              </a:ext>
            </a:extLst>
          </p:cNvPr>
          <p:cNvSpPr txBox="1"/>
          <p:nvPr/>
        </p:nvSpPr>
        <p:spPr>
          <a:xfrm>
            <a:off x="476379" y="4632269"/>
            <a:ext cx="1619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uk Medium"/>
                <a:cs typeface="Times New Roman" pitchFamily="18" charset="0"/>
              </a:rPr>
              <a:t>МедиаГруппа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ruk Medium"/>
                <a:cs typeface="Times New Roman" pitchFamily="18" charset="0"/>
              </a:rPr>
              <a:t> «Содействие»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91242-EF09-A79E-923E-AFA72339D753}"/>
              </a:ext>
            </a:extLst>
          </p:cNvPr>
          <p:cNvSpPr txBox="1"/>
          <p:nvPr/>
        </p:nvSpPr>
        <p:spPr>
          <a:xfrm>
            <a:off x="667009" y="6080344"/>
            <a:ext cx="142883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Druk Medium"/>
              </a:rPr>
              <a:t>&gt;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1219 чел.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6E4C1-FBD5-57F6-0142-36FB22F0B3EB}"/>
              </a:ext>
            </a:extLst>
          </p:cNvPr>
          <p:cNvSpPr txBox="1"/>
          <p:nvPr/>
        </p:nvSpPr>
        <p:spPr>
          <a:xfrm>
            <a:off x="3304592" y="3511559"/>
            <a:ext cx="329354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АЛГОРИТМЫ</a:t>
            </a:r>
          </a:p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действий обучающихся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при совершении (угрозе совершения) преступления в формах вооруженного нападения, размещения взрывного устройства, захвата заложников</a:t>
            </a:r>
          </a:p>
          <a:p>
            <a:pPr algn="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МО РФ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D3065C-8ABC-D9F4-0547-4AE84722F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926"/>
          <a:stretch/>
        </p:blipFill>
        <p:spPr>
          <a:xfrm>
            <a:off x="6930894" y="2264642"/>
            <a:ext cx="1214816" cy="9910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E84643-3C5D-13EB-F544-C5C60E3C6D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585"/>
          <a:stretch/>
        </p:blipFill>
        <p:spPr>
          <a:xfrm>
            <a:off x="7052555" y="3734084"/>
            <a:ext cx="1160320" cy="1190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723719-DB36-027F-3F12-97DABF0A27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361"/>
          <a:stretch/>
        </p:blipFill>
        <p:spPr>
          <a:xfrm>
            <a:off x="6985390" y="5173552"/>
            <a:ext cx="1270600" cy="11181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84E3F1-C73B-942A-835D-117543F2B8DB}"/>
              </a:ext>
            </a:extLst>
          </p:cNvPr>
          <p:cNvSpPr txBox="1"/>
          <p:nvPr/>
        </p:nvSpPr>
        <p:spPr>
          <a:xfrm>
            <a:off x="8255990" y="5911067"/>
            <a:ext cx="2828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Захват</a:t>
            </a:r>
            <a:r>
              <a:rPr lang="ru-RU" sz="1600" b="1" spc="-8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заложников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89B64E-1E07-AD67-938E-FDFE630AFE72}"/>
              </a:ext>
            </a:extLst>
          </p:cNvPr>
          <p:cNvSpPr txBox="1"/>
          <p:nvPr/>
        </p:nvSpPr>
        <p:spPr>
          <a:xfrm>
            <a:off x="8145710" y="4106323"/>
            <a:ext cx="328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взрывного устройства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3A2A1-21F3-6B9A-2577-B47CE0D530F9}"/>
              </a:ext>
            </a:extLst>
          </p:cNvPr>
          <p:cNvSpPr txBox="1"/>
          <p:nvPr/>
        </p:nvSpPr>
        <p:spPr>
          <a:xfrm>
            <a:off x="8145710" y="2751677"/>
            <a:ext cx="4015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Вооруженное нападение</a:t>
            </a:r>
            <a:endParaRPr lang="ru-RU" sz="1600" dirty="0"/>
          </a:p>
        </p:txBody>
      </p:sp>
      <p:sp>
        <p:nvSpPr>
          <p:cNvPr id="22" name="Левая круглая скобка 21">
            <a:extLst>
              <a:ext uri="{FF2B5EF4-FFF2-40B4-BE49-F238E27FC236}">
                <a16:creationId xmlns:a16="http://schemas.microsoft.com/office/drawing/2014/main" id="{508F3FDC-5042-ECC8-A8F6-E75F71FD586F}"/>
              </a:ext>
            </a:extLst>
          </p:cNvPr>
          <p:cNvSpPr/>
          <p:nvPr/>
        </p:nvSpPr>
        <p:spPr>
          <a:xfrm>
            <a:off x="6731350" y="2334727"/>
            <a:ext cx="120826" cy="416674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6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BB7A-05B1-7C83-A851-B3EBE6879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4" y="4350860"/>
            <a:ext cx="11054336" cy="791591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просветительский центр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AF2B13-BA1E-8E39-2687-2A9BDAD53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302" y="2495445"/>
            <a:ext cx="9175489" cy="590321"/>
          </a:xfrm>
        </p:spPr>
        <p:txBody>
          <a:bodyPr>
            <a:normAutofit/>
          </a:bodyPr>
          <a:lstStyle/>
          <a:p>
            <a:r>
              <a:rPr lang="ru-RU" sz="2400" dirty="0"/>
              <a:t>ЦЕЛЕВАЯ ПРОГРАММА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BB430C-F632-5028-E282-38B291E9C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581" b="18305"/>
          <a:stretch/>
        </p:blipFill>
        <p:spPr>
          <a:xfrm>
            <a:off x="449625" y="1071918"/>
            <a:ext cx="1516199" cy="1423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E0CAF-4B93-E971-ECDD-5B17E1F9479B}"/>
              </a:ext>
            </a:extLst>
          </p:cNvPr>
          <p:cNvSpPr txBox="1"/>
          <p:nvPr/>
        </p:nvSpPr>
        <p:spPr>
          <a:xfrm>
            <a:off x="6882413" y="636414"/>
            <a:ext cx="4942643" cy="123707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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от СГМУ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Просветительского</a:t>
            </a: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Центра - Кристина Борисовна, начальник УВСР, раб. тел. 28.55.63; с. тел. 8.911.8777887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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 на сайте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9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8B87A2-F802-6A80-CE8E-72A92DB1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81" y="836379"/>
            <a:ext cx="10190272" cy="66525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ДОБРОВОЛЬЧЕСКИЕ ПРАКТИКИ в области ПРОСВЕЩЕНИЯ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B5F3A-F542-170E-AB38-89D1AA2D8A44}"/>
              </a:ext>
            </a:extLst>
          </p:cNvPr>
          <p:cNvSpPr txBox="1"/>
          <p:nvPr/>
        </p:nvSpPr>
        <p:spPr>
          <a:xfrm>
            <a:off x="920823" y="2314368"/>
            <a:ext cx="41341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Еженедельные </a:t>
            </a:r>
            <a:r>
              <a:rPr lang="ru-RU" sz="1600" b="1" dirty="0"/>
              <a:t>информационно-просветительские занятия </a:t>
            </a:r>
            <a:r>
              <a:rPr lang="ru-RU" sz="1600" dirty="0"/>
              <a:t>патриотической, нравственной и экологической направленности «Разговоры о важном»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1B080-DFAA-8B02-AABA-F40D2C2FDEFD}"/>
              </a:ext>
            </a:extLst>
          </p:cNvPr>
          <p:cNvSpPr txBox="1"/>
          <p:nvPr/>
        </p:nvSpPr>
        <p:spPr>
          <a:xfrm>
            <a:off x="920823" y="3822215"/>
            <a:ext cx="4033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Просветительская конференция </a:t>
            </a:r>
            <a:r>
              <a:rPr lang="ru-RU" sz="1600" dirty="0"/>
              <a:t>«Без срока давности»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A1E40-5ABF-300C-4706-4C87091C604D}"/>
              </a:ext>
            </a:extLst>
          </p:cNvPr>
          <p:cNvSpPr txBox="1"/>
          <p:nvPr/>
        </p:nvSpPr>
        <p:spPr>
          <a:xfrm>
            <a:off x="920823" y="4837619"/>
            <a:ext cx="403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Студенческий </a:t>
            </a:r>
            <a:r>
              <a:rPr lang="ru-RU" sz="1600" b="1" dirty="0"/>
              <a:t>патриотический ФОРУМ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CCE1F-CF8C-5D6F-F86D-6595AA600FDF}"/>
              </a:ext>
            </a:extLst>
          </p:cNvPr>
          <p:cNvSpPr txBox="1"/>
          <p:nvPr/>
        </p:nvSpPr>
        <p:spPr>
          <a:xfrm>
            <a:off x="920823" y="5606802"/>
            <a:ext cx="4033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Литературно-музыкальные </a:t>
            </a:r>
            <a:r>
              <a:rPr lang="ru-RU" sz="1600" b="1" dirty="0"/>
              <a:t>гостиные</a:t>
            </a:r>
            <a:r>
              <a:rPr lang="ru-RU" sz="1600" dirty="0"/>
              <a:t>, </a:t>
            </a:r>
            <a:r>
              <a:rPr lang="ru-RU" sz="1600" b="1" dirty="0"/>
              <a:t>спектакли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FFD04-7B43-1823-5E2C-94113175DBD7}"/>
              </a:ext>
            </a:extLst>
          </p:cNvPr>
          <p:cNvSpPr txBox="1"/>
          <p:nvPr/>
        </p:nvSpPr>
        <p:spPr>
          <a:xfrm>
            <a:off x="6874998" y="2720549"/>
            <a:ext cx="4033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Актуальные аспекты здоровья народов Севера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63AAC-710A-7F27-64AF-42806B1E4EE1}"/>
              </a:ext>
            </a:extLst>
          </p:cNvPr>
          <p:cNvSpPr txBox="1"/>
          <p:nvPr/>
        </p:nvSpPr>
        <p:spPr>
          <a:xfrm>
            <a:off x="6874998" y="3633830"/>
            <a:ext cx="472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Служение людям. Архиепископ Лука (в миру Валентин Феликсович Войно-Ясенецкий)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823609-1722-6E49-6AE1-C933C8BC91D9}"/>
              </a:ext>
            </a:extLst>
          </p:cNvPr>
          <p:cNvSpPr txBox="1"/>
          <p:nvPr/>
        </p:nvSpPr>
        <p:spPr>
          <a:xfrm>
            <a:off x="6874998" y="4837619"/>
            <a:ext cx="403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Юрьевский рубеж. Интервенция на Севере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76716D2-C5A7-43E4-44B3-9BE6C09C55F8}"/>
              </a:ext>
            </a:extLst>
          </p:cNvPr>
          <p:cNvCxnSpPr>
            <a:cxnSpLocks/>
          </p:cNvCxnSpPr>
          <p:nvPr/>
        </p:nvCxnSpPr>
        <p:spPr>
          <a:xfrm>
            <a:off x="5611517" y="2335508"/>
            <a:ext cx="0" cy="382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1C3101-5618-1A9F-EE33-60AEE4D0D4F8}"/>
              </a:ext>
            </a:extLst>
          </p:cNvPr>
          <p:cNvSpPr txBox="1"/>
          <p:nvPr/>
        </p:nvSpPr>
        <p:spPr>
          <a:xfrm>
            <a:off x="6874998" y="5647837"/>
            <a:ext cx="403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Страницы истории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33DD15-D266-E19D-CCC5-385FC97D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499" y="2717254"/>
            <a:ext cx="518205" cy="591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D25E-6DEB-6928-EBC9-25262C81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56" y="3654702"/>
            <a:ext cx="518205" cy="5913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38469D-D35F-A59B-C4FF-9FD3D8E2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55" y="4592150"/>
            <a:ext cx="518205" cy="59136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50CA42-46C5-E358-B9E9-6B79B623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54" y="5461690"/>
            <a:ext cx="518205" cy="5913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79D3076-C4AF-0A5B-FB76-737E701B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2" y="2624357"/>
            <a:ext cx="463336" cy="45724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DA47D2-349E-0E57-5040-FDEA5088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2" y="3853925"/>
            <a:ext cx="463336" cy="4572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267E40-5F31-1245-7638-6CFD5E18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8" y="4730363"/>
            <a:ext cx="463336" cy="4572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FEF00C-B377-4F63-A8F8-FCF024A2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2" y="5606802"/>
            <a:ext cx="463336" cy="457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8955499-BA3D-09FD-134F-DDE853FEFF6A}"/>
              </a:ext>
            </a:extLst>
          </p:cNvPr>
          <p:cNvSpPr txBox="1"/>
          <p:nvPr/>
        </p:nvSpPr>
        <p:spPr>
          <a:xfrm>
            <a:off x="2564257" y="6302768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студенты, профессорско-преподавательский состав СГМУ</a:t>
            </a:r>
          </a:p>
        </p:txBody>
      </p:sp>
    </p:spTree>
    <p:extLst>
      <p:ext uri="{BB962C8B-B14F-4D97-AF65-F5344CB8AC3E}">
        <p14:creationId xmlns:p14="http://schemas.microsoft.com/office/powerpoint/2010/main" val="310850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03C99-BD48-9BE1-8D2A-09518E3FC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72" y="4480825"/>
            <a:ext cx="10993549" cy="14750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«Основные направления социального партнерства школ и Северного государственного медицинского университета МЗ РФ»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61BC86-471B-2654-2239-26AD2904A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4987" y="708590"/>
            <a:ext cx="5462631" cy="5903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/>
              <a:t>Спасибо за внимание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4D192-33B6-FCA3-D77E-ECF22D033CF1}"/>
              </a:ext>
            </a:extLst>
          </p:cNvPr>
          <p:cNvSpPr txBox="1"/>
          <p:nvPr/>
        </p:nvSpPr>
        <p:spPr>
          <a:xfrm>
            <a:off x="796954" y="3261221"/>
            <a:ext cx="10777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СЕВЕРНЫЙ ГОСУДАРСТВЕННЫЙ МЕДИЦИНСКИЙ УНИВЕРСИТЕТ МЗ РФ</a:t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70EB2E-FEFB-1D82-C796-99778CE73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581" b="18305"/>
          <a:stretch/>
        </p:blipFill>
        <p:spPr>
          <a:xfrm>
            <a:off x="449625" y="1071918"/>
            <a:ext cx="1516199" cy="14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4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D45443E-0929-0C0E-1E38-A01BB027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85" y="3682841"/>
            <a:ext cx="2226388" cy="1844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EC5598-65BF-AAC6-3E94-2527CCC76875}"/>
              </a:ext>
            </a:extLst>
          </p:cNvPr>
          <p:cNvSpPr txBox="1"/>
          <p:nvPr/>
        </p:nvSpPr>
        <p:spPr>
          <a:xfrm>
            <a:off x="6305200" y="2091202"/>
            <a:ext cx="3538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Влияние на общественную практику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877FE-884C-B423-EFA1-E3FBA879AFA5}"/>
              </a:ext>
            </a:extLst>
          </p:cNvPr>
          <p:cNvSpPr txBox="1"/>
          <p:nvPr/>
        </p:nvSpPr>
        <p:spPr>
          <a:xfrm>
            <a:off x="578840" y="1238309"/>
            <a:ext cx="4874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Ситуации лавинообразного нарастания социальных, техногенных и природных рисков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E972F-FC91-4B5A-E14A-ECCC6AF5E98C}"/>
              </a:ext>
            </a:extLst>
          </p:cNvPr>
          <p:cNvSpPr txBox="1"/>
          <p:nvPr/>
        </p:nvSpPr>
        <p:spPr>
          <a:xfrm>
            <a:off x="578840" y="1952703"/>
            <a:ext cx="4874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Угрозы и ограниченность интеллектуальных, демографических, материально-технических, финансовых и других ресурсов человечества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2A7A1-36D4-2B4A-C9B5-0B8A024E0CC0}"/>
              </a:ext>
            </a:extLst>
          </p:cNvPr>
          <p:cNvSpPr txBox="1"/>
          <p:nvPr/>
        </p:nvSpPr>
        <p:spPr>
          <a:xfrm>
            <a:off x="578840" y="2965181"/>
            <a:ext cx="4874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Рациональное использование интеграции потенциала участников общественной жизни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CD020-8214-E90A-DEAE-BA7C7920008B}"/>
              </a:ext>
            </a:extLst>
          </p:cNvPr>
          <p:cNvSpPr txBox="1"/>
          <p:nvPr/>
        </p:nvSpPr>
        <p:spPr>
          <a:xfrm>
            <a:off x="3912940" y="520504"/>
            <a:ext cx="4366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Социальное партнерство: сущность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15563-B61F-CDB2-0A48-547D8ABF4986}"/>
              </a:ext>
            </a:extLst>
          </p:cNvPr>
          <p:cNvSpPr txBox="1"/>
          <p:nvPr/>
        </p:nvSpPr>
        <p:spPr>
          <a:xfrm>
            <a:off x="423643" y="5605251"/>
            <a:ext cx="5029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СОЦИАЛЬНОЕ ПАРТНЕРСТВО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21971-5D0C-9B22-5BF3-C70B1FC9A41E}"/>
              </a:ext>
            </a:extLst>
          </p:cNvPr>
          <p:cNvSpPr txBox="1"/>
          <p:nvPr/>
        </p:nvSpPr>
        <p:spPr>
          <a:xfrm>
            <a:off x="6305200" y="1238308"/>
            <a:ext cx="3502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Усиление их влияния на функционирование общества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C3453C-9C9C-03D9-D73F-31A10D5F110E}"/>
              </a:ext>
            </a:extLst>
          </p:cNvPr>
          <p:cNvSpPr txBox="1"/>
          <p:nvPr/>
        </p:nvSpPr>
        <p:spPr>
          <a:xfrm>
            <a:off x="6305200" y="2965181"/>
            <a:ext cx="3538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Стимулирование прогрессивного развития социума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03F08A-F4BD-2AE4-D64D-DB18BDD34C45}"/>
              </a:ext>
            </a:extLst>
          </p:cNvPr>
          <p:cNvSpPr txBox="1"/>
          <p:nvPr/>
        </p:nvSpPr>
        <p:spPr>
          <a:xfrm>
            <a:off x="6096000" y="5538136"/>
            <a:ext cx="5248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«</a:t>
            </a:r>
            <a:r>
              <a:rPr lang="ru-RU" dirty="0"/>
              <a:t>В</a:t>
            </a:r>
            <a:r>
              <a:rPr lang="ru-RU" sz="1800" dirty="0"/>
              <a:t>страивание» партнерских практик в процессы функционирования социальных </a:t>
            </a:r>
            <a:r>
              <a:rPr lang="ru-RU" sz="1800" dirty="0" err="1"/>
              <a:t>акторов</a:t>
            </a:r>
            <a:r>
              <a:rPr lang="ru-RU" sz="1800" dirty="0"/>
              <a:t> 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9BE1D5-2E42-6E6E-F06C-5389671AD6F0}"/>
              </a:ext>
            </a:extLst>
          </p:cNvPr>
          <p:cNvSpPr txBox="1"/>
          <p:nvPr/>
        </p:nvSpPr>
        <p:spPr>
          <a:xfrm>
            <a:off x="3979005" y="4020323"/>
            <a:ext cx="74722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«Социальное партнерство понимается как особый социальный институт, на основе которого реализуется определенный тип социальных отношений, направленных на развитие консенсуса и положительного результата в процессе взаимодействия социальных субъектов – партнеров этого взаимодействия…»  [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Штомпка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П. Социология. Анализ современного общества. М., 2005]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583AC8E-38D4-4E6D-BEB6-2C1C25685C27}"/>
              </a:ext>
            </a:extLst>
          </p:cNvPr>
          <p:cNvCxnSpPr>
            <a:cxnSpLocks/>
          </p:cNvCxnSpPr>
          <p:nvPr/>
        </p:nvCxnSpPr>
        <p:spPr>
          <a:xfrm>
            <a:off x="5710107" y="1561473"/>
            <a:ext cx="3858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77FC69A-3E4E-98BF-505E-E20D7FF6808F}"/>
              </a:ext>
            </a:extLst>
          </p:cNvPr>
          <p:cNvCxnSpPr>
            <a:cxnSpLocks/>
          </p:cNvCxnSpPr>
          <p:nvPr/>
        </p:nvCxnSpPr>
        <p:spPr>
          <a:xfrm>
            <a:off x="5717098" y="2414367"/>
            <a:ext cx="3858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E405DB43-40A0-FE74-4391-C6E0384B82FD}"/>
              </a:ext>
            </a:extLst>
          </p:cNvPr>
          <p:cNvCxnSpPr>
            <a:cxnSpLocks/>
          </p:cNvCxnSpPr>
          <p:nvPr/>
        </p:nvCxnSpPr>
        <p:spPr>
          <a:xfrm>
            <a:off x="5641598" y="5861301"/>
            <a:ext cx="3858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63E2AB7-54D0-1C56-7DBD-F004DD3AFDC1}"/>
              </a:ext>
            </a:extLst>
          </p:cNvPr>
          <p:cNvCxnSpPr>
            <a:cxnSpLocks/>
          </p:cNvCxnSpPr>
          <p:nvPr/>
        </p:nvCxnSpPr>
        <p:spPr>
          <a:xfrm>
            <a:off x="5729682" y="3271430"/>
            <a:ext cx="3858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6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AC8CE-4193-6FCB-932A-C48C6DD7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855977"/>
            <a:ext cx="11029616" cy="679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социальное партнерство – </a:t>
            </a:r>
            <a:r>
              <a:rPr lang="ru-RU" sz="6000" dirty="0"/>
              <a:t>1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2C925-8B03-23F9-926B-8E28335A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182" y="2618740"/>
            <a:ext cx="5087075" cy="536005"/>
          </a:xfrm>
        </p:spPr>
        <p:txBody>
          <a:bodyPr/>
          <a:lstStyle/>
          <a:p>
            <a:pPr algn="ctr"/>
            <a:r>
              <a:rPr lang="ru-RU" sz="2800" dirty="0"/>
              <a:t>шко</a:t>
            </a:r>
            <a:r>
              <a:rPr lang="ru-RU" sz="2800" b="1" dirty="0"/>
              <a:t>л</a:t>
            </a:r>
            <a:r>
              <a:rPr lang="ru-RU" sz="2800" dirty="0"/>
              <a:t>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C7F0E4-AD8A-78E4-A8AD-07ADB7B0D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3341350"/>
            <a:ext cx="5393100" cy="1145052"/>
          </a:xfrm>
        </p:spPr>
        <p:txBody>
          <a:bodyPr/>
          <a:lstStyle/>
          <a:p>
            <a:r>
              <a:rPr lang="ru-RU" b="0" i="0" cap="all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ИНСТИТУТ СОЦИАЛИЗАЦИИ личности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44E3FF-E32C-D1C7-7E6B-0046FD017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610055"/>
            <a:ext cx="5087073" cy="553373"/>
          </a:xfrm>
        </p:spPr>
        <p:txBody>
          <a:bodyPr/>
          <a:lstStyle/>
          <a:p>
            <a:pPr algn="ctr"/>
            <a:r>
              <a:rPr lang="ru-RU" sz="2800" dirty="0"/>
              <a:t>университет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3A1D47-300E-39CA-2420-5ABCBD8C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8" y="3341350"/>
            <a:ext cx="5393100" cy="1145053"/>
          </a:xfrm>
        </p:spPr>
        <p:txBody>
          <a:bodyPr/>
          <a:lstStyle/>
          <a:p>
            <a:r>
              <a:rPr lang="ru-RU" b="0" i="0" cap="all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ИНСТИТУТ СОЦИАЛИЗАЦИИ личности</a:t>
            </a:r>
          </a:p>
          <a:p>
            <a:endParaRPr lang="ru-RU" b="0" i="0" cap="all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5C432-C272-B820-EDD0-4629E0B131F1}"/>
              </a:ext>
            </a:extLst>
          </p:cNvPr>
          <p:cNvSpPr txBox="1"/>
          <p:nvPr/>
        </p:nvSpPr>
        <p:spPr>
          <a:xfrm>
            <a:off x="5076599" y="2052773"/>
            <a:ext cx="1703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YS Text"/>
              </a:rPr>
              <a:t>АКТОРЫ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0A61C-0CEE-2685-A67E-B705D149E55F}"/>
              </a:ext>
            </a:extLst>
          </p:cNvPr>
          <p:cNvSpPr txBox="1"/>
          <p:nvPr/>
        </p:nvSpPr>
        <p:spPr>
          <a:xfrm>
            <a:off x="3384719" y="4782074"/>
            <a:ext cx="8446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учебное заведение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агент социализации 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актор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воспитательного процесса</a:t>
            </a:r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0A4A88-0EAD-0C83-BFB9-DAA179E8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" t="16043" b="13726"/>
          <a:stretch/>
        </p:blipFill>
        <p:spPr>
          <a:xfrm>
            <a:off x="785898" y="4237817"/>
            <a:ext cx="2491844" cy="19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AC8CE-4193-6FCB-932A-C48C6DD7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855977"/>
            <a:ext cx="11029616" cy="679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социальное партнерство - </a:t>
            </a:r>
            <a:r>
              <a:rPr lang="ru-RU" sz="6700" dirty="0"/>
              <a:t>2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2C925-8B03-23F9-926B-8E28335A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81" y="2626298"/>
            <a:ext cx="4794484" cy="536005"/>
          </a:xfrm>
        </p:spPr>
        <p:txBody>
          <a:bodyPr/>
          <a:lstStyle/>
          <a:p>
            <a:pPr algn="ctr"/>
            <a:r>
              <a:rPr lang="ru-RU" dirty="0"/>
              <a:t>здоровьесбережение / профилактика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C7F0E4-AD8A-78E4-A8AD-07ADB7B0D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744" y="3268233"/>
            <a:ext cx="3479081" cy="1669062"/>
          </a:xfrm>
        </p:spPr>
        <p:txBody>
          <a:bodyPr>
            <a:normAutofit/>
          </a:bodyPr>
          <a:lstStyle/>
          <a:p>
            <a:r>
              <a:rPr lang="ru-RU" sz="1600" b="1" dirty="0"/>
              <a:t>Пропаганда ЗОЖ</a:t>
            </a:r>
          </a:p>
          <a:p>
            <a:r>
              <a:rPr lang="ru-RU" sz="1600" b="1" dirty="0"/>
              <a:t>Общественное здоровье</a:t>
            </a:r>
          </a:p>
          <a:p>
            <a:r>
              <a:rPr lang="ru-RU" sz="1600" b="1" dirty="0"/>
              <a:t>Медицинская профилактика</a:t>
            </a:r>
          </a:p>
          <a:p>
            <a:r>
              <a:rPr lang="ru-RU" sz="1600" b="1" dirty="0"/>
              <a:t>Социальная профилактика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44E3FF-E32C-D1C7-7E6B-0046FD017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67313" y="2626298"/>
            <a:ext cx="3140383" cy="553373"/>
          </a:xfrm>
        </p:spPr>
        <p:txBody>
          <a:bodyPr/>
          <a:lstStyle/>
          <a:p>
            <a:pPr algn="ctr"/>
            <a:r>
              <a:rPr lang="ru-RU" dirty="0"/>
              <a:t>просвещение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3A1D47-300E-39CA-2420-5ABCBD8C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8598" y="3268232"/>
            <a:ext cx="4035104" cy="1669063"/>
          </a:xfrm>
        </p:spPr>
        <p:txBody>
          <a:bodyPr>
            <a:normAutofit/>
          </a:bodyPr>
          <a:lstStyle/>
          <a:p>
            <a:r>
              <a:rPr lang="ru-RU" sz="1600" b="1" dirty="0"/>
              <a:t>Культура</a:t>
            </a:r>
          </a:p>
          <a:p>
            <a:r>
              <a:rPr lang="ru-RU" sz="1600" b="1" dirty="0"/>
              <a:t>Историческое просвещение</a:t>
            </a:r>
          </a:p>
          <a:p>
            <a:r>
              <a:rPr lang="ru-RU" sz="1600" b="1" dirty="0"/>
              <a:t>Геополитическое просвещение</a:t>
            </a:r>
          </a:p>
          <a:p>
            <a:r>
              <a:rPr lang="ru-RU" sz="1600" b="1" dirty="0"/>
              <a:t>Духовное и гражданское воспитание</a:t>
            </a:r>
          </a:p>
          <a:p>
            <a:endParaRPr lang="ru-RU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4B923-C01D-963A-A210-01397A8A33CE}"/>
              </a:ext>
            </a:extLst>
          </p:cNvPr>
          <p:cNvSpPr txBox="1"/>
          <p:nvPr/>
        </p:nvSpPr>
        <p:spPr>
          <a:xfrm>
            <a:off x="3781269" y="1967918"/>
            <a:ext cx="4386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YS Text"/>
              </a:rPr>
              <a:t>ЗОНЫ целеполагания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DC776F-64FD-9504-16AD-F48F5E1C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51" y="4366863"/>
            <a:ext cx="5008415" cy="21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BB7A-05B1-7C83-A851-B3EBE6879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81" y="4275359"/>
            <a:ext cx="10993549" cy="7915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Общественный Университет здоровья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AF2B13-BA1E-8E39-2687-2A9BDAD53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359" y="2495445"/>
            <a:ext cx="9074821" cy="590321"/>
          </a:xfrm>
        </p:spPr>
        <p:txBody>
          <a:bodyPr>
            <a:normAutofit/>
          </a:bodyPr>
          <a:lstStyle/>
          <a:p>
            <a:r>
              <a:rPr lang="ru-RU" sz="2400" dirty="0"/>
              <a:t>ЦЕЛЕВАЯ ПРОГРАММА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B996B-9E13-D304-E70D-71A31F45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581" b="18305"/>
          <a:stretch/>
        </p:blipFill>
        <p:spPr>
          <a:xfrm>
            <a:off x="449625" y="1071918"/>
            <a:ext cx="1516199" cy="1423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8993E-4D39-E178-CF7E-88B6272F62E7}"/>
              </a:ext>
            </a:extLst>
          </p:cNvPr>
          <p:cNvSpPr txBox="1"/>
          <p:nvPr/>
        </p:nvSpPr>
        <p:spPr>
          <a:xfrm>
            <a:off x="6882413" y="636414"/>
            <a:ext cx="4942643" cy="123707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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от СГМУ Общественного «Университета здоровья» - Кристина Борисовна, начальник УВСР, раб. тел. 28.55.63; с. тел. 8.911.8777887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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 на сайте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D17E4C-23BB-41A5-916B-5BDB128D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19"/>
          <a:stretch/>
        </p:blipFill>
        <p:spPr>
          <a:xfrm rot="10800000">
            <a:off x="9282158" y="5066950"/>
            <a:ext cx="2909842" cy="1366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616D20-C371-7E36-7DE2-895F236BC368}"/>
              </a:ext>
            </a:extLst>
          </p:cNvPr>
          <p:cNvSpPr txBox="1"/>
          <p:nvPr/>
        </p:nvSpPr>
        <p:spPr>
          <a:xfrm>
            <a:off x="323262" y="682124"/>
            <a:ext cx="35296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ПРОГРАММНОЕ ОБЕСПЕЧЕНИЕ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1529E-BE80-2143-89DE-4C0D6FBBF010}"/>
              </a:ext>
            </a:extLst>
          </p:cNvPr>
          <p:cNvSpPr txBox="1"/>
          <p:nvPr/>
        </p:nvSpPr>
        <p:spPr>
          <a:xfrm>
            <a:off x="8114252" y="682124"/>
            <a:ext cx="3672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КАДРОВОЕ И ОРГАНИЗАЦИОННО-УПРАВЛЕНЧЕСКОЕ ОБЕСПЕЧЕНИЕ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406BD-D7E4-CEAC-FDA2-02D914203468}"/>
              </a:ext>
            </a:extLst>
          </p:cNvPr>
          <p:cNvSpPr txBox="1"/>
          <p:nvPr/>
        </p:nvSpPr>
        <p:spPr>
          <a:xfrm>
            <a:off x="4169328" y="574401"/>
            <a:ext cx="38505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Целевая комплексная программа «Университет здоровья»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по формированию здорового образа жизни на период 2021-2025 гг. </a:t>
            </a:r>
          </a:p>
          <a:p>
            <a:pPr algn="ctr"/>
            <a:r>
              <a:rPr lang="ru-RU" sz="1600" b="1" dirty="0"/>
              <a:t>Р а з д е л  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58D8-3B8D-B33D-2A73-A4AD60AA7A6A}"/>
              </a:ext>
            </a:extLst>
          </p:cNvPr>
          <p:cNvSpPr txBox="1"/>
          <p:nvPr/>
        </p:nvSpPr>
        <p:spPr>
          <a:xfrm>
            <a:off x="990650" y="4763510"/>
            <a:ext cx="24047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Информационно-просветительская работа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оздоровление и профилактика заболеваний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Лектории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Школы «здоровья» 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Добровольчество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2A93B1-6A28-F817-F06A-16490042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19"/>
          <a:stretch/>
        </p:blipFill>
        <p:spPr>
          <a:xfrm>
            <a:off x="0" y="2760865"/>
            <a:ext cx="3037955" cy="1447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B8AD22-3918-E15F-63AF-88B05A01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50" y="1955514"/>
            <a:ext cx="5078181" cy="21994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6D8932-A2D7-CBD5-1DB6-01BFBD1AE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225" y="4420998"/>
            <a:ext cx="7102583" cy="2067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64ACE6-916F-FDE0-8880-D8DFB458877C}"/>
              </a:ext>
            </a:extLst>
          </p:cNvPr>
          <p:cNvSpPr txBox="1"/>
          <p:nvPr/>
        </p:nvSpPr>
        <p:spPr>
          <a:xfrm>
            <a:off x="7592171" y="2474427"/>
            <a:ext cx="35309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Программы «Университет здоровья» - формирование ценностного отношения к здоровью и устойчивой мотивации к здоровому образу жизни у населения Архангельской области и других арктических и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приарктических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регионов. </a:t>
            </a:r>
          </a:p>
        </p:txBody>
      </p:sp>
    </p:spTree>
    <p:extLst>
      <p:ext uri="{BB962C8B-B14F-4D97-AF65-F5344CB8AC3E}">
        <p14:creationId xmlns:p14="http://schemas.microsoft.com/office/powerpoint/2010/main" val="38411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EB85-AE57-B8E4-4D1E-3043A1AB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7656"/>
            <a:ext cx="11029616" cy="665250"/>
          </a:xfrm>
        </p:spPr>
        <p:txBody>
          <a:bodyPr>
            <a:normAutofit/>
          </a:bodyPr>
          <a:lstStyle/>
          <a:p>
            <a:r>
              <a:rPr lang="ru-RU" dirty="0"/>
              <a:t>ДОБРОВОЛЬЧЕСКИЕ ПРАКТИКИ в области здравоохранения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462EC-4F20-8A26-1BD7-C3ACD415B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4" r="12818"/>
          <a:stretch/>
        </p:blipFill>
        <p:spPr>
          <a:xfrm>
            <a:off x="2154572" y="2939945"/>
            <a:ext cx="3363985" cy="3673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62132F-FED2-9F02-72C5-87CDB013FC85}"/>
              </a:ext>
            </a:extLst>
          </p:cNvPr>
          <p:cNvSpPr txBox="1"/>
          <p:nvPr/>
        </p:nvSpPr>
        <p:spPr>
          <a:xfrm>
            <a:off x="2510406" y="2010566"/>
            <a:ext cx="7506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Архангельское региональное отделение</a:t>
            </a:r>
          </a:p>
          <a:p>
            <a:pPr algn="ctr"/>
            <a:r>
              <a:rPr lang="ru-RU" sz="2000" dirty="0"/>
              <a:t>Всероссийского общественного движения «Волонтеры-медики»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AC3A3-A03F-1DA3-AF07-BA67BC1589BF}"/>
              </a:ext>
            </a:extLst>
          </p:cNvPr>
          <p:cNvSpPr txBox="1"/>
          <p:nvPr/>
        </p:nvSpPr>
        <p:spPr>
          <a:xfrm>
            <a:off x="287923" y="3833812"/>
            <a:ext cx="1732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Федеральные  </a:t>
            </a:r>
          </a:p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программы</a:t>
            </a: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Всероссийские акции</a:t>
            </a:r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3E8CF91A-4E79-5314-E5ED-6398B4ADEB4D}"/>
              </a:ext>
            </a:extLst>
          </p:cNvPr>
          <p:cNvSpPr/>
          <p:nvPr/>
        </p:nvSpPr>
        <p:spPr>
          <a:xfrm>
            <a:off x="2027336" y="2975795"/>
            <a:ext cx="134225" cy="3602177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3A3274-86CA-583A-6C82-07392A1C6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4" t="3524" r="3346" b="3278"/>
          <a:stretch/>
        </p:blipFill>
        <p:spPr>
          <a:xfrm>
            <a:off x="8355436" y="3098435"/>
            <a:ext cx="3322040" cy="3011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BBEA9-AAB5-F938-A4E5-C34819CA59DD}"/>
              </a:ext>
            </a:extLst>
          </p:cNvPr>
          <p:cNvSpPr txBox="1"/>
          <p:nvPr/>
        </p:nvSpPr>
        <p:spPr>
          <a:xfrm>
            <a:off x="6690124" y="4249311"/>
            <a:ext cx="1732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Значимые мероприятия</a:t>
            </a:r>
          </a:p>
        </p:txBody>
      </p:sp>
      <p:pic>
        <p:nvPicPr>
          <p:cNvPr id="15" name="Picture 1" descr="C:\Users\buleevams\Desktop\Без названия.png">
            <a:extLst>
              <a:ext uri="{FF2B5EF4-FFF2-40B4-BE49-F238E27FC236}">
                <a16:creationId xmlns:a16="http://schemas.microsoft.com/office/drawing/2014/main" id="{D453D13A-547B-0AC2-2220-C9115F34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1982" y="1932497"/>
            <a:ext cx="1427772" cy="553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93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985859-DDE2-E27A-6417-094F86F1A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4" t="19972" r="11288" b="3949"/>
          <a:stretch/>
        </p:blipFill>
        <p:spPr>
          <a:xfrm>
            <a:off x="5424937" y="2445970"/>
            <a:ext cx="6613264" cy="42059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EB85-AE57-B8E4-4D1E-3043A1AB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7656"/>
            <a:ext cx="11029616" cy="665250"/>
          </a:xfrm>
        </p:spPr>
        <p:txBody>
          <a:bodyPr>
            <a:normAutofit/>
          </a:bodyPr>
          <a:lstStyle/>
          <a:p>
            <a:r>
              <a:rPr lang="ru-RU" dirty="0"/>
              <a:t>ДОБРОВОЛЬЧЕСКИЕ ПРАКТИКИ в области здравоохранения</a:t>
            </a:r>
          </a:p>
        </p:txBody>
      </p:sp>
      <p:pic>
        <p:nvPicPr>
          <p:cNvPr id="5" name="Group 54.png" descr="Group 54.png">
            <a:extLst>
              <a:ext uri="{FF2B5EF4-FFF2-40B4-BE49-F238E27FC236}">
                <a16:creationId xmlns:a16="http://schemas.microsoft.com/office/drawing/2014/main" id="{1C808D62-215D-1A71-E102-B2E7D334D6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827" y="1918528"/>
            <a:ext cx="1922560" cy="83099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2647C-63CC-0EA1-E189-C7703384C29B}"/>
              </a:ext>
            </a:extLst>
          </p:cNvPr>
          <p:cNvSpPr txBox="1"/>
          <p:nvPr/>
        </p:nvSpPr>
        <p:spPr>
          <a:xfrm>
            <a:off x="2286415" y="1873631"/>
            <a:ext cx="2007412" cy="830997"/>
          </a:xfrm>
          <a:prstGeom prst="rect">
            <a:avLst/>
          </a:prstGeom>
          <a:solidFill>
            <a:srgbClr val="FF87BB">
              <a:lumMod val="20000"/>
              <a:lumOff val="80000"/>
            </a:srgbClr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Региональный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DF5552-88E0-A1A1-E9FF-F0C936C76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7" y="2646260"/>
            <a:ext cx="3847818" cy="3627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C8DFDC-CF97-F6B2-F1FD-0455820994E9}"/>
              </a:ext>
            </a:extLst>
          </p:cNvPr>
          <p:cNvSpPr txBox="1"/>
          <p:nvPr/>
        </p:nvSpPr>
        <p:spPr>
          <a:xfrm>
            <a:off x="832720" y="4288737"/>
            <a:ext cx="280367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</a:rPr>
              <a:t>Профориентация в медицину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A9D4AA-A36C-5F11-C42D-7FBF4AD6E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5940" y="1918528"/>
            <a:ext cx="143268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3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EB85-AE57-B8E4-4D1E-3043A1AB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7656"/>
            <a:ext cx="11029616" cy="665250"/>
          </a:xfrm>
        </p:spPr>
        <p:txBody>
          <a:bodyPr>
            <a:normAutofit/>
          </a:bodyPr>
          <a:lstStyle/>
          <a:p>
            <a:r>
              <a:rPr lang="ru-RU" dirty="0"/>
              <a:t>ДОБРОВОЛЬЧЕСКИЕ ПРАКТИКИ в области здравоохранения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87597-EA7B-3512-B44A-16299114C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" t="7513" r="50643" b="41849"/>
          <a:stretch/>
        </p:blipFill>
        <p:spPr>
          <a:xfrm>
            <a:off x="866418" y="2744014"/>
            <a:ext cx="5140100" cy="3185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286885-4506-8390-BFEF-39299D4983A7}"/>
              </a:ext>
            </a:extLst>
          </p:cNvPr>
          <p:cNvSpPr txBox="1"/>
          <p:nvPr/>
        </p:nvSpPr>
        <p:spPr>
          <a:xfrm>
            <a:off x="1300295" y="1818162"/>
            <a:ext cx="4963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Профилактика. Пропаганда ЗОЖ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72DB6D-249E-4A8D-56BF-5CF5F410D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0" t="9424" r="26440" b="13308"/>
          <a:stretch/>
        </p:blipFill>
        <p:spPr>
          <a:xfrm>
            <a:off x="7046752" y="2019297"/>
            <a:ext cx="4755034" cy="45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4970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816</TotalTime>
  <Words>619</Words>
  <Application>Microsoft Office PowerPoint</Application>
  <PresentationFormat>Широкоэкранный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Corbel</vt:lpstr>
      <vt:lpstr>Druk Medium</vt:lpstr>
      <vt:lpstr>Gill Sans MT</vt:lpstr>
      <vt:lpstr>Roboto</vt:lpstr>
      <vt:lpstr>Wingdings</vt:lpstr>
      <vt:lpstr>Wingdings 2</vt:lpstr>
      <vt:lpstr>YS Text</vt:lpstr>
      <vt:lpstr>Дивиденд</vt:lpstr>
      <vt:lpstr>СЕВЕРНЫЙ ГОСУДАРСТВЕННЫЙ МЕДИЦИНСКИЙ УНИВЕРСИТЕТ</vt:lpstr>
      <vt:lpstr>Презентация PowerPoint</vt:lpstr>
      <vt:lpstr>социальное партнерство – 1 </vt:lpstr>
      <vt:lpstr>социальное партнерство - 2</vt:lpstr>
      <vt:lpstr>  Общественный Университет здоровья</vt:lpstr>
      <vt:lpstr>Презентация PowerPoint</vt:lpstr>
      <vt:lpstr>ДОБРОВОЛЬЧЕСКИЕ ПРАКТИКИ в области здравоохранения</vt:lpstr>
      <vt:lpstr>ДОБРОВОЛЬЧЕСКИЕ ПРАКТИКИ в области здравоохранения</vt:lpstr>
      <vt:lpstr>ДОБРОВОЛЬЧЕСКИЕ ПРАКТИКИ в области здравоохранения</vt:lpstr>
      <vt:lpstr>Презентация PowerPoint</vt:lpstr>
      <vt:lpstr>ДОБРОВОЛЬЧЕСКИЕ ПРАКТИКИ в области Социальной профилактики </vt:lpstr>
      <vt:lpstr>  просветительский центр</vt:lpstr>
      <vt:lpstr>ДОБРОВОЛЬЧЕСКИЕ ПРАКТИКИ в области ПРОСВЕЩЕНИЯ</vt:lpstr>
      <vt:lpstr>«Основные направления социального партнерства школ и Северного государственного медицинского университета МЗ РФ»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ГОСУДАРСТВЕННЫЙ МЕДИЦИНСКИЙ УНИВЕРСИТЕТ</dc:title>
  <dc:creator>Elena Kornienko</dc:creator>
  <cp:lastModifiedBy>Elena Kornienko</cp:lastModifiedBy>
  <cp:revision>16</cp:revision>
  <dcterms:created xsi:type="dcterms:W3CDTF">2022-11-17T21:13:28Z</dcterms:created>
  <dcterms:modified xsi:type="dcterms:W3CDTF">2022-11-18T10:54:12Z</dcterms:modified>
</cp:coreProperties>
</file>