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7" r:id="rId2"/>
    <p:sldId id="258" r:id="rId3"/>
    <p:sldId id="27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102" y="-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01FA8-1D93-4CA0-AC07-2E86AFECB25F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47A7FF-9517-42A9-982B-AB7214ED2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387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7A7FF-9517-42A9-982B-AB7214ED2A0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844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УМВД России по городу </a:t>
            </a:r>
            <a:r>
              <a:rPr lang="ru-RU" dirty="0" err="1" smtClean="0"/>
              <a:t>Архаенгельску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7A7FF-9517-42A9-982B-AB7214ED2A0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203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C98E-6664-487E-B7EB-26157F52A194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56E4B-A520-44C2-B1A7-FEF1951F5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451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C98E-6664-487E-B7EB-26157F52A194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56E4B-A520-44C2-B1A7-FEF1951F5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03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C98E-6664-487E-B7EB-26157F52A194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56E4B-A520-44C2-B1A7-FEF1951F5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456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C98E-6664-487E-B7EB-26157F52A194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56E4B-A520-44C2-B1A7-FEF1951F5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43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C98E-6664-487E-B7EB-26157F52A194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56E4B-A520-44C2-B1A7-FEF1951F5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995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C98E-6664-487E-B7EB-26157F52A194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56E4B-A520-44C2-B1A7-FEF1951F5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723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C98E-6664-487E-B7EB-26157F52A194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56E4B-A520-44C2-B1A7-FEF1951F5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938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C98E-6664-487E-B7EB-26157F52A194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56E4B-A520-44C2-B1A7-FEF1951F5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368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C98E-6664-487E-B7EB-26157F52A194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56E4B-A520-44C2-B1A7-FEF1951F5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471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C98E-6664-487E-B7EB-26157F52A194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56E4B-A520-44C2-B1A7-FEF1951F5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151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8C98E-6664-487E-B7EB-26157F52A194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56E4B-A520-44C2-B1A7-FEF1951F5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538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8C98E-6664-487E-B7EB-26157F52A194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56E4B-A520-44C2-B1A7-FEF1951F5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3722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748" y="139565"/>
            <a:ext cx="9144000" cy="660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62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597446"/>
            <a:ext cx="63897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14</a:t>
            </a:r>
          </a:p>
          <a:p>
            <a:pPr algn="ctr"/>
            <a:endParaRPr lang="ru-RU" sz="36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имеет  право на свободу мысли, совести  </a:t>
            </a:r>
          </a:p>
          <a:p>
            <a:pPr algn="ctr"/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религии.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067" y="1512553"/>
            <a:ext cx="5755123" cy="39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94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5759" y="605928"/>
            <a:ext cx="672028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23</a:t>
            </a:r>
          </a:p>
          <a:p>
            <a:pPr algn="ctr"/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Дети с ограниченными возможностями имеют право</a:t>
            </a:r>
          </a:p>
          <a:p>
            <a:pPr algn="ctr"/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особую заботу и образование, которые помогут им развиваться и вести полноценную</a:t>
            </a:r>
          </a:p>
          <a:p>
            <a:pPr algn="ctr"/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достойную жизнь.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047" y="914400"/>
            <a:ext cx="4572001" cy="404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18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98285" y="528810"/>
            <a:ext cx="672028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Статья 24</a:t>
            </a:r>
          </a:p>
          <a:p>
            <a:pPr algn="ctr"/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имеют право получать медицинскую помощь и лечение таким способом, который наилучшим образом поможет им сохранить здоровье, а также получать информацию о способах лечения и об условиях, способных повлиять на их здоровье.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600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1638" y="895149"/>
            <a:ext cx="49666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28</a:t>
            </a:r>
          </a:p>
          <a:p>
            <a:pPr algn="ctr"/>
            <a:endParaRPr lang="ru-RU" sz="36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имеет право на образование, которое даёт возможность развития личности ребёнка.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032" y="895149"/>
            <a:ext cx="6371923" cy="461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84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7141" y="528398"/>
            <a:ext cx="620829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31</a:t>
            </a:r>
          </a:p>
          <a:p>
            <a:pPr algn="ctr"/>
            <a:endParaRPr lang="ru-RU" sz="36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имеет право на отдых и досуг, право участвовать в играх и развлекательных мероприятиях, соответствующих его возрасту, и свободно участвовать в культурной жизни и заниматься искусством.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7641" y="269507"/>
            <a:ext cx="3123760" cy="20802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7131" y="2089872"/>
            <a:ext cx="2768945" cy="22089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6267" y="3966203"/>
            <a:ext cx="2155733" cy="2482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5041" y="3966203"/>
            <a:ext cx="2581651" cy="24822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8671" y="2225368"/>
            <a:ext cx="1616166" cy="158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70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44741" y="230015"/>
            <a:ext cx="719969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33</a:t>
            </a:r>
          </a:p>
          <a:p>
            <a:pPr algn="ctr"/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Государство должно сделать все возможное, чтобы уберечь детей от незаконного употребления наркотиков и психотропных веществ, не допустить использования детей в производстве и торговле наркотиками.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63" y="1026697"/>
            <a:ext cx="3763478" cy="516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51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0560" y="907529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34</a:t>
            </a:r>
          </a:p>
          <a:p>
            <a:pPr algn="ctr"/>
            <a:endParaRPr lang="ru-RU" sz="36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Государство обеспечивает, чтобы ни один ребенок </a:t>
            </a:r>
          </a:p>
          <a:p>
            <a:pPr algn="ctr"/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подвергался пыткам, жестокому обращению, незаконному аресту </a:t>
            </a:r>
          </a:p>
          <a:p>
            <a:pPr algn="ctr"/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лишению свободы. 	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002" y="217344"/>
            <a:ext cx="4432176" cy="632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67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5571" y="759404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38</a:t>
            </a:r>
          </a:p>
          <a:p>
            <a:pPr algn="ctr"/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Государство принимает все возможные меры для обеспечения того, чтобы лица, не достигшие </a:t>
            </a:r>
          </a:p>
          <a:p>
            <a:pPr algn="ctr"/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18 -летнего возраста, </a:t>
            </a:r>
          </a:p>
          <a:p>
            <a:pPr algn="ctr"/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принимали прямого участия в военных действиях.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G:\Рабочий стол\IMG_20211118_1015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569" y="1181973"/>
            <a:ext cx="4496637" cy="465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447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88749" y="520384"/>
            <a:ext cx="87506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Права – обязанности - ответственность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5495" y="1818183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«Мое право заканчивается тогда, когда наступает право другого человека».</a:t>
            </a:r>
          </a:p>
          <a:p>
            <a:pPr algn="ctr"/>
            <a:endParaRPr lang="ru-RU" sz="36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отстаиваем свои права, </a:t>
            </a:r>
          </a:p>
          <a:p>
            <a:pPr algn="ctr"/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нарушая права других.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035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9184" y="1165279"/>
            <a:ext cx="101037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Защищая свои права, не нарушайте права других !</a:t>
            </a:r>
            <a:endParaRPr lang="ru-RU" sz="3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342" y="2050181"/>
            <a:ext cx="7950467" cy="443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9645" y="904776"/>
            <a:ext cx="1044341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Конвенция о правах ребенка принята 20 ноября 1989 года Организацией Объединенных Наций. Этот документ должны знать всё дети мира:</a:t>
            </a:r>
          </a:p>
          <a:p>
            <a:pPr algn="just"/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«Конвенция» - это международный договор. Конвенция о правах ребёнка состоит из статей, которые обязаны соблюдать во всех странах. Следят за соблюдением Конвенции специальные люди – Уполномоченные по правам ребёнка, которые есть не только в столицах, но и в разных городах каждой страны. Так что, в любой момент, тебе есть кому заявить о нарушении твоих законных прав! </a:t>
            </a:r>
            <a:endParaRPr lang="ru-RU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868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92855" y="3244333"/>
            <a:ext cx="77468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                                         </a:t>
            </a:r>
            <a:r>
              <a:rPr lang="ru-RU" b="1" i="1" dirty="0" smtClean="0">
                <a:solidFill>
                  <a:schemeClr val="bg1"/>
                </a:solidFill>
              </a:rPr>
              <a:t>УМВД </a:t>
            </a:r>
            <a:r>
              <a:rPr lang="ru-RU" b="1" i="1" dirty="0">
                <a:solidFill>
                  <a:schemeClr val="bg1"/>
                </a:solidFill>
              </a:rPr>
              <a:t>России по городу </a:t>
            </a:r>
            <a:r>
              <a:rPr lang="ru-RU" b="1" i="1" dirty="0" smtClean="0">
                <a:solidFill>
                  <a:schemeClr val="bg1"/>
                </a:solidFill>
              </a:rPr>
              <a:t>Архангельску, 2021 г.</a:t>
            </a:r>
            <a:endParaRPr lang="ru-RU" b="1" i="1" dirty="0">
              <a:solidFill>
                <a:schemeClr val="bg1"/>
              </a:solidFill>
            </a:endParaRPr>
          </a:p>
        </p:txBody>
      </p:sp>
      <p:pic>
        <p:nvPicPr>
          <p:cNvPr id="2051" name="Picture 3" descr="G:\Рабочий стол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06" y="477382"/>
            <a:ext cx="10058399" cy="553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093" y="4482087"/>
            <a:ext cx="1566862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970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95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3261" y="1385626"/>
            <a:ext cx="89053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Ребенок, ввиду его физической и умственной незрелости, нуждается в специальной охране и заботе, включая надлежащую правовую защиту, как до, так и после рождения.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854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5642" y="336884"/>
            <a:ext cx="651630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1</a:t>
            </a:r>
          </a:p>
          <a:p>
            <a:pPr algn="ctr"/>
            <a:endParaRPr lang="ru-RU" sz="4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Ребёнком является каждое человеческое существо до достижения 18-летнего возраста, если по закону, применимому к данному ребенку, он не достигает совершеннолетия ранее.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190" y="1193591"/>
            <a:ext cx="4908884" cy="470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48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3829" y="349756"/>
            <a:ext cx="6221747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6</a:t>
            </a:r>
          </a:p>
          <a:p>
            <a:pPr algn="ctr"/>
            <a:endParaRPr lang="ru-RU" sz="4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ребенок имеет неотъемлемое право </a:t>
            </a:r>
          </a:p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жизнь.</a:t>
            </a:r>
          </a:p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Гарантируется</a:t>
            </a:r>
          </a:p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максимально возможной степени выживание </a:t>
            </a:r>
          </a:p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здоровое развитие ребенка.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570" y="927955"/>
            <a:ext cx="4491867" cy="491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35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009" y="1089540"/>
            <a:ext cx="5114987" cy="487722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9659" y="1388125"/>
            <a:ext cx="565374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7</a:t>
            </a:r>
          </a:p>
          <a:p>
            <a:pPr algn="ctr"/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имеет право на имя и на  приобретение  гражданства.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151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78" y="1261320"/>
            <a:ext cx="5078408" cy="508450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938787" y="1490008"/>
            <a:ext cx="58116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7</a:t>
            </a:r>
          </a:p>
          <a:p>
            <a:pPr algn="ctr"/>
            <a:endParaRPr lang="ru-RU" sz="4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 имеет право знать своих родителей и право  на их заботу.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86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36424" y="892367"/>
            <a:ext cx="86882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13 и 17 закрепляют право детей на высказывание своего мнения и получение информации.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943" y="3542098"/>
            <a:ext cx="4379495" cy="31539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3542097"/>
            <a:ext cx="4707979" cy="315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951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468</Words>
  <Application>Microsoft Office PowerPoint</Application>
  <PresentationFormat>Произвольный</PresentationFormat>
  <Paragraphs>70</Paragraphs>
  <Slides>20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k323-1</cp:lastModifiedBy>
  <cp:revision>7</cp:revision>
  <dcterms:created xsi:type="dcterms:W3CDTF">2021-11-15T19:42:20Z</dcterms:created>
  <dcterms:modified xsi:type="dcterms:W3CDTF">2021-11-18T07:22:55Z</dcterms:modified>
</cp:coreProperties>
</file>