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0" r:id="rId7"/>
    <p:sldId id="262" r:id="rId8"/>
    <p:sldId id="263" r:id="rId9"/>
    <p:sldId id="273" r:id="rId10"/>
    <p:sldId id="264" r:id="rId11"/>
    <p:sldId id="265" r:id="rId12"/>
    <p:sldId id="266" r:id="rId13"/>
    <p:sldId id="274" r:id="rId14"/>
    <p:sldId id="267" r:id="rId15"/>
    <p:sldId id="268" r:id="rId16"/>
    <p:sldId id="279" r:id="rId17"/>
    <p:sldId id="275" r:id="rId18"/>
    <p:sldId id="269" r:id="rId19"/>
    <p:sldId id="271" r:id="rId20"/>
    <p:sldId id="276" r:id="rId21"/>
    <p:sldId id="278" r:id="rId22"/>
    <p:sldId id="280"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A"/>
    <a:srgbClr val="000068"/>
    <a:srgbClr val="000099"/>
    <a:srgbClr val="002B82"/>
    <a:srgbClr val="002F8E"/>
    <a:srgbClr val="00246C"/>
    <a:srgbClr val="003399"/>
    <a:srgbClr val="000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380064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326867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210704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257002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312835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763288-D271-4BD2-BDD4-6FE3057E551D}"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18528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763288-D271-4BD2-BDD4-6FE3057E551D}" type="datetimeFigureOut">
              <a:rPr lang="ru-RU" smtClean="0"/>
              <a:t>11.12.2021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131371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763288-D271-4BD2-BDD4-6FE3057E551D}" type="datetimeFigureOut">
              <a:rPr lang="ru-RU" smtClean="0"/>
              <a:t>11.12.2021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223041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763288-D271-4BD2-BDD4-6FE3057E551D}" type="datetimeFigureOut">
              <a:rPr lang="ru-RU" smtClean="0"/>
              <a:t>11.12.2021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22238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763288-D271-4BD2-BDD4-6FE3057E551D}"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19302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763288-D271-4BD2-BDD4-6FE3057E551D}"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5D25E2-7A3F-4044-B98A-B0FCE307934D}" type="slidenum">
              <a:rPr lang="ru-RU" smtClean="0"/>
              <a:t>‹#›</a:t>
            </a:fld>
            <a:endParaRPr lang="ru-RU"/>
          </a:p>
        </p:txBody>
      </p:sp>
    </p:spTree>
    <p:extLst>
      <p:ext uri="{BB962C8B-B14F-4D97-AF65-F5344CB8AC3E}">
        <p14:creationId xmlns:p14="http://schemas.microsoft.com/office/powerpoint/2010/main" val="368574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63288-D271-4BD2-BDD4-6FE3057E551D}" type="datetimeFigureOut">
              <a:rPr lang="ru-RU" smtClean="0"/>
              <a:t>11.12.2021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D25E2-7A3F-4044-B98A-B0FCE307934D}" type="slidenum">
              <a:rPr lang="ru-RU" smtClean="0"/>
              <a:t>‹#›</a:t>
            </a:fld>
            <a:endParaRPr lang="ru-RU"/>
          </a:p>
        </p:txBody>
      </p:sp>
    </p:spTree>
    <p:extLst>
      <p:ext uri="{BB962C8B-B14F-4D97-AF65-F5344CB8AC3E}">
        <p14:creationId xmlns:p14="http://schemas.microsoft.com/office/powerpoint/2010/main" val="277303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83359"/>
            <a:ext cx="9144000" cy="924338"/>
          </a:xfrm>
        </p:spPr>
        <p:txBody>
          <a:bodyPr>
            <a:noAutofit/>
          </a:bodyPr>
          <a:lstStyle/>
          <a:p>
            <a:r>
              <a:rPr lang="ru-RU" sz="1800" dirty="0"/>
              <a:t>муниципальное бюджетное общеобразовательное учреждение </a:t>
            </a:r>
            <a:br>
              <a:rPr lang="ru-RU" sz="1800" dirty="0"/>
            </a:br>
            <a:r>
              <a:rPr lang="ru-RU" sz="1800" dirty="0"/>
              <a:t>Городского округа «Город Архангельск»</a:t>
            </a:r>
            <a:br>
              <a:rPr lang="ru-RU" sz="1800" dirty="0"/>
            </a:br>
            <a:r>
              <a:rPr lang="ru-RU" sz="1800" dirty="0"/>
              <a:t>«Средняя школа № 2 имени В.Ф. Филиппова</a:t>
            </a:r>
            <a:r>
              <a:rPr lang="ru-RU" sz="1800" dirty="0" smtClean="0"/>
              <a:t>»</a:t>
            </a: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1207697"/>
            <a:ext cx="12192000" cy="5538159"/>
          </a:xfrm>
        </p:spPr>
        <p:txBody>
          <a:bodyPr>
            <a:normAutofit fontScale="55000" lnSpcReduction="20000"/>
          </a:bodyPr>
          <a:lstStyle/>
          <a:p>
            <a:pPr lvl="0"/>
            <a:endPar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ru-RU"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городской конкурс </a:t>
            </a:r>
            <a:endParaRPr lang="ru-RU"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ru-RU" sz="4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«Школа года»</a:t>
            </a:r>
          </a:p>
          <a:p>
            <a:pPr lvl="0"/>
            <a:endParaRPr lang="ru-RU" sz="31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r>
              <a:rPr lang="ru-RU" sz="4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номинация </a:t>
            </a:r>
            <a:endParaRPr lang="ru-RU"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ru-RU" sz="45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«Эффективная модель управления образовательной организацией руководителя</a:t>
            </a:r>
            <a:endParaRPr lang="ru-RU" sz="45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r>
              <a:rPr lang="ru-RU" sz="45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(стаж в должности руководителя не более 5 лет)»</a:t>
            </a:r>
            <a:endParaRPr lang="ru-RU" sz="45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ru-RU" sz="15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ru-RU" sz="1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ru-RU" sz="1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Автор:</a:t>
            </a:r>
            <a:endParaRPr lang="ru-RU" sz="3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3510915" algn="just"/>
            <a:r>
              <a:rPr lang="ru-RU" sz="3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Михайлова Надежда Петровна,</a:t>
            </a:r>
            <a:endParaRPr lang="ru-RU" sz="3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3510915" algn="just"/>
            <a:r>
              <a:rPr lang="ru-RU" sz="3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директор МБОУ СШ № 2</a:t>
            </a:r>
            <a:endParaRPr lang="ru-RU" sz="3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3510915" algn="just"/>
            <a:r>
              <a:rPr lang="ru-RU" sz="3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(стаж в должности 2 года 4 месяца)</a:t>
            </a:r>
          </a:p>
          <a:p>
            <a:pPr lvl="0" indent="3510915" algn="l"/>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3510915" algn="l"/>
            <a:endPar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3510915" algn="l"/>
            <a:endPar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3510915" algn="l"/>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 год</a:t>
            </a:r>
            <a:endParaRPr lang="ru-RU" sz="2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spTree>
    <p:extLst>
      <p:ext uri="{BB962C8B-B14F-4D97-AF65-F5344CB8AC3E}">
        <p14:creationId xmlns:p14="http://schemas.microsoft.com/office/powerpoint/2010/main" val="4087586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2855" y="97270"/>
            <a:ext cx="10515600" cy="1112847"/>
          </a:xfrm>
        </p:spPr>
        <p:txBody>
          <a:bodyPr>
            <a:noAutofit/>
          </a:bodyPr>
          <a:lstStyle/>
          <a:p>
            <a:pPr algn="ctr"/>
            <a:r>
              <a:rPr lang="ru-RU" sz="3000" b="1" dirty="0">
                <a:solidFill>
                  <a:srgbClr val="00008A"/>
                </a:solidFill>
              </a:rPr>
              <a:t>Приобретение оборудования </a:t>
            </a:r>
            <a:r>
              <a:rPr lang="ru-RU" sz="3000" b="1" dirty="0" smtClean="0">
                <a:solidFill>
                  <a:srgbClr val="00008A"/>
                </a:solidFill>
              </a:rPr>
              <a:t/>
            </a:r>
            <a:br>
              <a:rPr lang="ru-RU" sz="3000" b="1" dirty="0" smtClean="0">
                <a:solidFill>
                  <a:srgbClr val="00008A"/>
                </a:solidFill>
              </a:rPr>
            </a:br>
            <a:r>
              <a:rPr lang="ru-RU" sz="3000" b="1" dirty="0" smtClean="0">
                <a:solidFill>
                  <a:srgbClr val="00008A"/>
                </a:solidFill>
              </a:rPr>
              <a:t>для </a:t>
            </a:r>
            <a:r>
              <a:rPr lang="ru-RU" sz="3000" b="1" dirty="0">
                <a:solidFill>
                  <a:srgbClr val="00008A"/>
                </a:solidFill>
              </a:rPr>
              <a:t>обеспечения образовательного процесса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9530"/>
            <a:ext cx="3379304" cy="253447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23521"/>
            <a:ext cx="3379305" cy="2534479"/>
          </a:xfrm>
          <a:prstGeom prst="rect">
            <a:avLst/>
          </a:prstGeom>
          <a:ln>
            <a:noFill/>
          </a:ln>
          <a:effectLst>
            <a:softEdge rad="112500"/>
          </a:effectLst>
        </p:spPr>
      </p:pic>
      <p:graphicFrame>
        <p:nvGraphicFramePr>
          <p:cNvPr id="8" name="Объект 7"/>
          <p:cNvGraphicFramePr>
            <a:graphicFrameLocks noGrp="1"/>
          </p:cNvGraphicFramePr>
          <p:nvPr>
            <p:ph idx="1"/>
            <p:extLst>
              <p:ext uri="{D42A27DB-BD31-4B8C-83A1-F6EECF244321}">
                <p14:modId xmlns:p14="http://schemas.microsoft.com/office/powerpoint/2010/main" val="2660523866"/>
              </p:ext>
            </p:extLst>
          </p:nvPr>
        </p:nvGraphicFramePr>
        <p:xfrm>
          <a:off x="3497906" y="1307387"/>
          <a:ext cx="8555548" cy="5392599"/>
        </p:xfrm>
        <a:graphic>
          <a:graphicData uri="http://schemas.openxmlformats.org/drawingml/2006/table">
            <a:tbl>
              <a:tblPr firstRow="1" firstCol="1" bandRow="1"/>
              <a:tblGrid>
                <a:gridCol w="1997730">
                  <a:extLst>
                    <a:ext uri="{9D8B030D-6E8A-4147-A177-3AD203B41FA5}">
                      <a16:colId xmlns:a16="http://schemas.microsoft.com/office/drawing/2014/main" val="1242520401"/>
                    </a:ext>
                  </a:extLst>
                </a:gridCol>
                <a:gridCol w="2238050">
                  <a:extLst>
                    <a:ext uri="{9D8B030D-6E8A-4147-A177-3AD203B41FA5}">
                      <a16:colId xmlns:a16="http://schemas.microsoft.com/office/drawing/2014/main" val="3738046896"/>
                    </a:ext>
                  </a:extLst>
                </a:gridCol>
                <a:gridCol w="4319768">
                  <a:extLst>
                    <a:ext uri="{9D8B030D-6E8A-4147-A177-3AD203B41FA5}">
                      <a16:colId xmlns:a16="http://schemas.microsoft.com/office/drawing/2014/main" val="1809729235"/>
                    </a:ext>
                  </a:extLst>
                </a:gridCol>
              </a:tblGrid>
              <a:tr h="271959">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352856235"/>
                  </a:ext>
                </a:extLst>
              </a:tr>
              <a:tr h="815876">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ПК и ноутбуков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Проведение закупочных процедур, заключение контрактов.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Участие в проектах.</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Приобретено 6 моноблоков, 2 ноутбука, 4 ПК.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 рамках проекта «Цифровая образовательная среда» получено 30 ноутбуков для учащихся, 2 ноутбука для учителя, 4 ноутбука для администрации. Отсутствует потребность в компьютерной технике.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776332"/>
                  </a:ext>
                </a:extLst>
              </a:tr>
              <a:tr h="543917">
                <a:tc>
                  <a:txBody>
                    <a:bodyPr/>
                    <a:lstStyle/>
                    <a:p>
                      <a:pPr algn="l">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Приобретение интерактивных проекторов и экранов</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Проведение закупочных процедур, заключение контрактов.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Приобретено 5 проекторов, 2 экрана. Отсутствует потребность в проекторах.</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664239"/>
                  </a:ext>
                </a:extLst>
              </a:tr>
              <a:tr h="951855">
                <a:tc>
                  <a:txBody>
                    <a:bodyPr/>
                    <a:lstStyle/>
                    <a:p>
                      <a:pPr algn="l">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Приобретение интерактивных панелей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Проведение закупочных процедур, заключение контрактов.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Участие в проектах.</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Приобретено 12 панелей.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 рамках проекта «Цифровая образовательная среда» получено 2 интерактивных панели.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Интерактивные панели установлены во всех кабинетах начальных классов, кабинетах математики, кабинете русского языка, иностранного языка, биологии.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403309"/>
                  </a:ext>
                </a:extLst>
              </a:tr>
              <a:tr h="1087834">
                <a:tc>
                  <a:txBody>
                    <a:bodyPr/>
                    <a:lstStyle/>
                    <a:p>
                      <a:pPr algn="l">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Приобретение оборудования для уроков ОБЖ, физики биологии, физической культуры, технологии</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Проведение закупочных процедур, заключение контрактов.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Приобретено 10 микроскопов, весы с разновесами, веб-камера на подвижном штативе, машина волновая, гальванометр, динамометр, теннисные столы, гимнастические маты, мячи, коврики, </a:t>
                      </a:r>
                      <a:r>
                        <a:rPr lang="ru-RU" sz="14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фитболы</a:t>
                      </a: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глобусы, теллурий, макеты оружия, гранат, носилки, противогазы, ОЗК,  приборы для выжигания и др.</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05726"/>
                  </a:ext>
                </a:extLst>
              </a:tr>
              <a:tr h="679897">
                <a:tc>
                  <a:txBody>
                    <a:bodyPr/>
                    <a:lstStyle/>
                    <a:p>
                      <a:pPr algn="l">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Приобретение наборов робототехники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Проведение закупочных процедур, заключение контрактов.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Приобретено</a:t>
                      </a:r>
                      <a:r>
                        <a:rPr lang="en-US"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наборов </a:t>
                      </a:r>
                      <a:r>
                        <a:rPr lang="en-US"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LEGO MINDSTORMS, 10 </a:t>
                      </a: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наборов </a:t>
                      </a:r>
                      <a:r>
                        <a:rPr lang="en-US"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LEGO Education </a:t>
                      </a:r>
                      <a:r>
                        <a:rPr lang="en-US" sz="14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WeDo</a:t>
                      </a:r>
                      <a:r>
                        <a:rPr lang="en-US"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Проводятся курсы внеурочной деятельности по </a:t>
                      </a:r>
                      <a:r>
                        <a:rPr lang="ru-RU" sz="14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легоконструированию</a:t>
                      </a:r>
                      <a:r>
                        <a:rPr lang="ru-RU"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 1 по 9 класс.</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08177"/>
                  </a:ext>
                </a:extLst>
              </a:tr>
            </a:tbl>
          </a:graphicData>
        </a:graphic>
      </p:graphicFrame>
    </p:spTree>
    <p:extLst>
      <p:ext uri="{BB962C8B-B14F-4D97-AF65-F5344CB8AC3E}">
        <p14:creationId xmlns:p14="http://schemas.microsoft.com/office/powerpoint/2010/main" val="4085852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10870096" cy="815008"/>
          </a:xfrm>
        </p:spPr>
        <p:txBody>
          <a:bodyPr>
            <a:noAutofit/>
          </a:bodyPr>
          <a:lstStyle/>
          <a:p>
            <a:pPr algn="ctr"/>
            <a:r>
              <a:rPr lang="ru-RU" sz="3000" b="1" dirty="0">
                <a:solidFill>
                  <a:srgbClr val="00008A"/>
                </a:solidFill>
              </a:rPr>
              <a:t>Привлечение молодых педагогических работников</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919780838"/>
              </p:ext>
            </p:extLst>
          </p:nvPr>
        </p:nvGraphicFramePr>
        <p:xfrm>
          <a:off x="2946097" y="1465096"/>
          <a:ext cx="8762199" cy="2658838"/>
        </p:xfrm>
        <a:graphic>
          <a:graphicData uri="http://schemas.openxmlformats.org/drawingml/2006/table">
            <a:tbl>
              <a:tblPr firstRow="1" firstCol="1" bandRow="1"/>
              <a:tblGrid>
                <a:gridCol w="1640352">
                  <a:extLst>
                    <a:ext uri="{9D8B030D-6E8A-4147-A177-3AD203B41FA5}">
                      <a16:colId xmlns:a16="http://schemas.microsoft.com/office/drawing/2014/main" val="20000"/>
                    </a:ext>
                  </a:extLst>
                </a:gridCol>
                <a:gridCol w="3725190">
                  <a:extLst>
                    <a:ext uri="{9D8B030D-6E8A-4147-A177-3AD203B41FA5}">
                      <a16:colId xmlns:a16="http://schemas.microsoft.com/office/drawing/2014/main" val="20001"/>
                    </a:ext>
                  </a:extLst>
                </a:gridCol>
                <a:gridCol w="3396657">
                  <a:extLst>
                    <a:ext uri="{9D8B030D-6E8A-4147-A177-3AD203B41FA5}">
                      <a16:colId xmlns:a16="http://schemas.microsoft.com/office/drawing/2014/main" val="20002"/>
                    </a:ext>
                  </a:extLst>
                </a:gridCol>
              </a:tblGrid>
              <a:tr h="229779">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194670">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Увеличение численности молодых педагогов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Повышение имиджа школы. Посещение ярмарок вакансий. Привлечение выпускников школы, обучающихся по педагогическим специальностям.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За два года привлечено два молодых специалиста,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8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педагогических работников в возрасте до 35 лет, одна студентка САФУ. Проведена профессиональная переподготовка трех сотрудников.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8899">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Профессиональная переподготовка работников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Приглашение на работу кандидатов смежных специальностей. Поиск образовательных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организаций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 направление на обучение.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Проведена профессиональная переподготовка трех сотрудников.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817" r="8174"/>
          <a:stretch/>
        </p:blipFill>
        <p:spPr>
          <a:xfrm>
            <a:off x="8986981" y="4326058"/>
            <a:ext cx="3112654" cy="2563091"/>
          </a:xfrm>
          <a:prstGeom prst="rect">
            <a:avLst/>
          </a:prstGeom>
          <a:ln>
            <a:noFill/>
          </a:ln>
          <a:effectLst>
            <a:softEdge rad="1125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95" r="10541"/>
          <a:stretch/>
        </p:blipFill>
        <p:spPr>
          <a:xfrm>
            <a:off x="2857987" y="4352632"/>
            <a:ext cx="2999282" cy="2516911"/>
          </a:xfrm>
          <a:prstGeom prst="rect">
            <a:avLst/>
          </a:prstGeom>
          <a:ln>
            <a:noFill/>
          </a:ln>
          <a:effectLst>
            <a:softEdge rad="112500"/>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t="1021" r="9192"/>
          <a:stretch/>
        </p:blipFill>
        <p:spPr>
          <a:xfrm>
            <a:off x="5902035" y="4347649"/>
            <a:ext cx="3084946" cy="2521894"/>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991338"/>
            <a:ext cx="2843462" cy="2132596"/>
          </a:xfrm>
          <a:prstGeom prst="rect">
            <a:avLst/>
          </a:prstGeom>
          <a:ln>
            <a:noFill/>
          </a:ln>
          <a:effectLst>
            <a:softEdge rad="112500"/>
          </a:effectLst>
        </p:spPr>
      </p:pic>
      <p:pic>
        <p:nvPicPr>
          <p:cNvPr id="9" name="Рисунок 8"/>
          <p:cNvPicPr>
            <a:picLocks noChangeAspect="1"/>
          </p:cNvPicPr>
          <p:nvPr/>
        </p:nvPicPr>
        <p:blipFill rotWithShape="1">
          <a:blip r:embed="rId7" cstate="print">
            <a:extLst>
              <a:ext uri="{28A0092B-C50C-407E-A947-70E740481C1C}">
                <a14:useLocalDpi xmlns:a14="http://schemas.microsoft.com/office/drawing/2010/main" val="0"/>
              </a:ext>
            </a:extLst>
          </a:blip>
          <a:srcRect l="14325" t="-92"/>
          <a:stretch/>
        </p:blipFill>
        <p:spPr>
          <a:xfrm>
            <a:off x="-14525" y="4352632"/>
            <a:ext cx="2872512" cy="2516911"/>
          </a:xfrm>
          <a:prstGeom prst="rect">
            <a:avLst/>
          </a:prstGeom>
          <a:ln>
            <a:noFill/>
          </a:ln>
          <a:effectLst>
            <a:softEdge rad="112500"/>
          </a:effectLst>
        </p:spPr>
      </p:pic>
    </p:spTree>
    <p:extLst>
      <p:ext uri="{BB962C8B-B14F-4D97-AF65-F5344CB8AC3E}">
        <p14:creationId xmlns:p14="http://schemas.microsoft.com/office/powerpoint/2010/main" val="109467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46839"/>
          </a:xfrm>
        </p:spPr>
        <p:txBody>
          <a:bodyPr>
            <a:noAutofit/>
          </a:bodyPr>
          <a:lstStyle/>
          <a:p>
            <a:pPr algn="ctr"/>
            <a:r>
              <a:rPr lang="ru-RU" sz="3000" b="1" dirty="0">
                <a:solidFill>
                  <a:srgbClr val="00008A"/>
                </a:solidFill>
              </a:rPr>
              <a:t>Привлечение родительской общественности </a:t>
            </a:r>
            <a:r>
              <a:rPr lang="ru-RU" sz="3000" b="1" dirty="0" smtClean="0">
                <a:solidFill>
                  <a:srgbClr val="00008A"/>
                </a:solidFill>
              </a:rPr>
              <a:t/>
            </a:r>
            <a:br>
              <a:rPr lang="ru-RU" sz="3000" b="1" dirty="0" smtClean="0">
                <a:solidFill>
                  <a:srgbClr val="00008A"/>
                </a:solidFill>
              </a:rPr>
            </a:br>
            <a:r>
              <a:rPr lang="ru-RU" sz="3000" b="1" dirty="0" smtClean="0">
                <a:solidFill>
                  <a:srgbClr val="00008A"/>
                </a:solidFill>
              </a:rPr>
              <a:t>в </a:t>
            </a:r>
            <a:r>
              <a:rPr lang="ru-RU" sz="3000" b="1" dirty="0">
                <a:solidFill>
                  <a:srgbClr val="00008A"/>
                </a:solidFill>
              </a:rPr>
              <a:t>жизнь школы</a:t>
            </a:r>
          </a:p>
        </p:txBody>
      </p:sp>
      <p:graphicFrame>
        <p:nvGraphicFramePr>
          <p:cNvPr id="6" name="Объект 5"/>
          <p:cNvGraphicFramePr>
            <a:graphicFrameLocks noGrp="1"/>
          </p:cNvGraphicFramePr>
          <p:nvPr>
            <p:ph idx="1"/>
            <p:extLst>
              <p:ext uri="{D42A27DB-BD31-4B8C-83A1-F6EECF244321}">
                <p14:modId xmlns:p14="http://schemas.microsoft.com/office/powerpoint/2010/main" val="664405356"/>
              </p:ext>
            </p:extLst>
          </p:nvPr>
        </p:nvGraphicFramePr>
        <p:xfrm>
          <a:off x="3130835" y="1699979"/>
          <a:ext cx="8701240" cy="3355034"/>
        </p:xfrm>
        <a:graphic>
          <a:graphicData uri="http://schemas.openxmlformats.org/drawingml/2006/table">
            <a:tbl>
              <a:tblPr firstRow="1" firstCol="1" bandRow="1"/>
              <a:tblGrid>
                <a:gridCol w="1628940">
                  <a:extLst>
                    <a:ext uri="{9D8B030D-6E8A-4147-A177-3AD203B41FA5}">
                      <a16:colId xmlns:a16="http://schemas.microsoft.com/office/drawing/2014/main" val="20000"/>
                    </a:ext>
                  </a:extLst>
                </a:gridCol>
                <a:gridCol w="3699274">
                  <a:extLst>
                    <a:ext uri="{9D8B030D-6E8A-4147-A177-3AD203B41FA5}">
                      <a16:colId xmlns:a16="http://schemas.microsoft.com/office/drawing/2014/main" val="20001"/>
                    </a:ext>
                  </a:extLst>
                </a:gridCol>
                <a:gridCol w="3373026">
                  <a:extLst>
                    <a:ext uri="{9D8B030D-6E8A-4147-A177-3AD203B41FA5}">
                      <a16:colId xmlns:a16="http://schemas.microsoft.com/office/drawing/2014/main" val="20002"/>
                    </a:ext>
                  </a:extLst>
                </a:gridCol>
              </a:tblGrid>
              <a:tr h="192768">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771071">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Обеспечение открытости образовательного процесса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Создана группа школы в социальной сети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Вконтакте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которой освещаются все изменения, происходящие в школе, проводимые 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Увеличилось количество родителей (законных представителей) учащихся лояльно настроенных по отношению к учреждению.</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3839">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Проведение мероприятий с привлечением родительской общественности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Проводятся различные конкурсы (например, «Мое советское прошлое»), для участия в которых приглашаются родители учащихся.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Родители (законные представители) учащихся передают в школы различные экспонаты для пополнения школьного музея.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21434">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Работа Совета родителей, Учредительного Совета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Выбор активных представителей от классов. Проведение встреч (в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т.ч</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дистанционном формате). Рассказ о проводимых в школе изменениях, проблемах.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Родители (законные представители) учащихся принимают участие в решении проблем учреждения.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2038" y="5055013"/>
            <a:ext cx="3659366" cy="18029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5819"/>
            <a:ext cx="3119976" cy="2332182"/>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9" y="1995142"/>
            <a:ext cx="3130835" cy="2087631"/>
          </a:xfrm>
          <a:prstGeom prst="rect">
            <a:avLst/>
          </a:prstGeom>
          <a:ln>
            <a:noFill/>
          </a:ln>
          <a:effectLst>
            <a:softEdge rad="112500"/>
          </a:effectLst>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1302" t="9846" r="-868" b="28418"/>
          <a:stretch/>
        </p:blipFill>
        <p:spPr>
          <a:xfrm>
            <a:off x="3299235" y="5055013"/>
            <a:ext cx="2178600" cy="1801152"/>
          </a:xfrm>
          <a:prstGeom prst="rect">
            <a:avLst/>
          </a:prstGeom>
          <a:ln>
            <a:noFill/>
          </a:ln>
          <a:effectLst>
            <a:softEdge rad="11250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2300" y="5108358"/>
            <a:ext cx="2355273" cy="1766455"/>
          </a:xfrm>
          <a:prstGeom prst="rect">
            <a:avLst/>
          </a:prstGeom>
          <a:ln>
            <a:noFill/>
          </a:ln>
          <a:effectLst>
            <a:softEdge rad="112500"/>
          </a:effectLst>
        </p:spPr>
      </p:pic>
    </p:spTree>
    <p:extLst>
      <p:ext uri="{BB962C8B-B14F-4D97-AF65-F5344CB8AC3E}">
        <p14:creationId xmlns:p14="http://schemas.microsoft.com/office/powerpoint/2010/main" val="334261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526774"/>
            <a:ext cx="10515600" cy="636103"/>
          </a:xfrm>
        </p:spPr>
        <p:txBody>
          <a:bodyPr>
            <a:noAutofit/>
          </a:bodyPr>
          <a:lstStyle/>
          <a:p>
            <a:pPr algn="ctr"/>
            <a:r>
              <a:rPr lang="ru-RU" sz="3000" b="1" dirty="0">
                <a:solidFill>
                  <a:srgbClr val="00008A"/>
                </a:solidFill>
              </a:rPr>
              <a:t>Повышение качества образования</a:t>
            </a:r>
          </a:p>
        </p:txBody>
      </p:sp>
      <p:graphicFrame>
        <p:nvGraphicFramePr>
          <p:cNvPr id="6" name="Объект 5"/>
          <p:cNvGraphicFramePr>
            <a:graphicFrameLocks noGrp="1"/>
          </p:cNvGraphicFramePr>
          <p:nvPr>
            <p:ph idx="1"/>
            <p:extLst>
              <p:ext uri="{D42A27DB-BD31-4B8C-83A1-F6EECF244321}">
                <p14:modId xmlns:p14="http://schemas.microsoft.com/office/powerpoint/2010/main" val="644801716"/>
              </p:ext>
            </p:extLst>
          </p:nvPr>
        </p:nvGraphicFramePr>
        <p:xfrm>
          <a:off x="1068402" y="1683619"/>
          <a:ext cx="10055193" cy="4693920"/>
        </p:xfrm>
        <a:graphic>
          <a:graphicData uri="http://schemas.openxmlformats.org/drawingml/2006/table">
            <a:tbl>
              <a:tblPr firstRow="1" firstCol="1" bandRow="1"/>
              <a:tblGrid>
                <a:gridCol w="2095100">
                  <a:extLst>
                    <a:ext uri="{9D8B030D-6E8A-4147-A177-3AD203B41FA5}">
                      <a16:colId xmlns:a16="http://schemas.microsoft.com/office/drawing/2014/main" val="20000"/>
                    </a:ext>
                  </a:extLst>
                </a:gridCol>
                <a:gridCol w="4102002">
                  <a:extLst>
                    <a:ext uri="{9D8B030D-6E8A-4147-A177-3AD203B41FA5}">
                      <a16:colId xmlns:a16="http://schemas.microsoft.com/office/drawing/2014/main" val="20001"/>
                    </a:ext>
                  </a:extLst>
                </a:gridCol>
                <a:gridCol w="3858091">
                  <a:extLst>
                    <a:ext uri="{9D8B030D-6E8A-4147-A177-3AD203B41FA5}">
                      <a16:colId xmlns:a16="http://schemas.microsoft.com/office/drawing/2014/main" val="20002"/>
                    </a:ext>
                  </a:extLst>
                </a:gridCol>
              </a:tblGrid>
              <a:tr h="0">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844877">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Разработка основных образовательных программ НОО, ООО, СОО, АООП ООО на 2020-2025 гг.</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рабочих групп. Обновление рабочих программ, контрольно-измерительных материалов, системы оценивания.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Разработка диагностических материалов для оценки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межпредметных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результатов. Разработка программ внеурочной деятельности. Утверждение и реализация ООП.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Разработаны основные образовательные программы НОО, ООО, СОО, АООП ООО на 2020-2025 гг.</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Актуализированы планируемые результаты, система оценивания.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4877">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Разработка программы повышения качества образования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рабочей группы. Участие в семинарах и курсах по повышению качества образования.  Разработка и обсуждение программы на МО, педагогическом совете. Утверждение программы. Реализация мероприятий программы.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Разработана программа повышения качества образования. Проводятся мероприятия по ее реализации. Проводится индивидуальная работа с учащимися, для которых русский язык не является родным, учащимися с ОВЗ в общеобразовательных классах.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5049">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Разработка Положения о системе оценки качества образования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рабочей группы. Принятие и утверждение программы. Составление графика мероприятий по контролю за качеством образования.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В соответствии с планом проводится мониторинг качества образования. Выявляются и устраняются недостатки в образовательном процессе.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7195">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Обучение педагогического состава приемам работы с ИКТ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Проведение семинаров опытными педагогическими работниками школы по использованию ИКТ-технологий, электронных образовательных ресурсов, работе с Google Таблицами и т.д.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Проведено 3 семинара. Пятнадцать педагогов освоили работу с интерактивными панелями. Все педагоги активно пользуются ЭОР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Учи.ру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РЭШ,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Фоксфорд</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и др.).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0" y="35985"/>
            <a:ext cx="1630017" cy="1630017"/>
          </a:xfrm>
          <a:prstGeom prst="rect">
            <a:avLst/>
          </a:prstGeom>
        </p:spPr>
      </p:pic>
    </p:spTree>
    <p:extLst>
      <p:ext uri="{BB962C8B-B14F-4D97-AF65-F5344CB8AC3E}">
        <p14:creationId xmlns:p14="http://schemas.microsoft.com/office/powerpoint/2010/main" val="768368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487017"/>
            <a:ext cx="10515600" cy="785192"/>
          </a:xfrm>
        </p:spPr>
        <p:txBody>
          <a:bodyPr>
            <a:noAutofit/>
          </a:bodyPr>
          <a:lstStyle/>
          <a:p>
            <a:pPr algn="ctr"/>
            <a:r>
              <a:rPr lang="ru-RU" sz="3000" b="1" dirty="0">
                <a:solidFill>
                  <a:srgbClr val="00008A"/>
                </a:solidFill>
              </a:rPr>
              <a:t>Повышение качества образования</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240400711"/>
              </p:ext>
            </p:extLst>
          </p:nvPr>
        </p:nvGraphicFramePr>
        <p:xfrm>
          <a:off x="2996595" y="1113182"/>
          <a:ext cx="9009876" cy="4693920"/>
        </p:xfrm>
        <a:graphic>
          <a:graphicData uri="http://schemas.openxmlformats.org/drawingml/2006/table">
            <a:tbl>
              <a:tblPr firstRow="1" firstCol="1" bandRow="1"/>
              <a:tblGrid>
                <a:gridCol w="1877298">
                  <a:extLst>
                    <a:ext uri="{9D8B030D-6E8A-4147-A177-3AD203B41FA5}">
                      <a16:colId xmlns:a16="http://schemas.microsoft.com/office/drawing/2014/main" val="20000"/>
                    </a:ext>
                  </a:extLst>
                </a:gridCol>
                <a:gridCol w="3390578">
                  <a:extLst>
                    <a:ext uri="{9D8B030D-6E8A-4147-A177-3AD203B41FA5}">
                      <a16:colId xmlns:a16="http://schemas.microsoft.com/office/drawing/2014/main" val="20001"/>
                    </a:ext>
                  </a:extLst>
                </a:gridCol>
                <a:gridCol w="3742000">
                  <a:extLst>
                    <a:ext uri="{9D8B030D-6E8A-4147-A177-3AD203B41FA5}">
                      <a16:colId xmlns:a16="http://schemas.microsoft.com/office/drawing/2014/main" val="20002"/>
                    </a:ext>
                  </a:extLst>
                </a:gridCol>
              </a:tblGrid>
              <a:tr h="168975">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07462">
                <a:tc>
                  <a:txBody>
                    <a:bodyPr/>
                    <a:lstStyle/>
                    <a:p>
                      <a:pPr algn="just">
                        <a:spcAft>
                          <a:spcPts val="0"/>
                        </a:spcAft>
                      </a:pPr>
                      <a:r>
                        <a:rPr lang="ru-RU" sz="1400" dirty="0">
                          <a:latin typeface="+mj-lt"/>
                        </a:rPr>
                        <a:t>Курсовая подготовка педагогических работников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latin typeface="+mj-lt"/>
                        </a:rPr>
                        <a:t>Составление перспективного плана курсовой подготовки. Подбор и </a:t>
                      </a:r>
                      <a:r>
                        <a:rPr lang="ru-RU" sz="1400" dirty="0" smtClean="0">
                          <a:latin typeface="+mj-lt"/>
                        </a:rPr>
                        <a:t>направление </a:t>
                      </a:r>
                      <a:r>
                        <a:rPr lang="ru-RU" sz="1400" dirty="0">
                          <a:latin typeface="+mj-lt"/>
                        </a:rPr>
                        <a:t>сотрудников на курсы.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mj-lt"/>
                          <a:ea typeface="+mn-ea"/>
                          <a:cs typeface="+mn-cs"/>
                        </a:rPr>
                        <a:t>100 % педагогов прошли курсовую подготовку, 70 % из них более чем один  раз в три года.</a:t>
                      </a:r>
                      <a:endParaRPr kumimoji="0" lang="ru-RU" sz="1400" b="0" i="0" u="none" strike="noStrike" kern="1200" cap="none" spc="0" normalizeH="0" baseline="0" noProof="0" dirty="0">
                        <a:ln>
                          <a:noFill/>
                        </a:ln>
                        <a:solidFill>
                          <a:schemeClr val="tx1"/>
                        </a:solidFill>
                        <a:effectLst/>
                        <a:uLnTx/>
                        <a:uFillTx/>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4877">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Внедрение программы воспитания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рабочей группы. Участие в семинарах и курсах по разработке программы воспитания.  Разработка и обсуждение программы на МО, педагогическом совете. Утверждение программы.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Разработана программа воспитания. Внесены изменения в ООП НОО, ООО, СОО, АООП ООО. Разработано календарно-тематическое планирование воспитательной работы. Разработаны планы воспитательной работы классов. Проводится систематическая работа по реализации программы.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9015">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Разработка востребованных дополнительных общеразвивающих программ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Подбор педагогов. Анализ потребности учащихся. Разработка и реализация программ.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Реализуются программы: настольный теннис, волейбол, легоконструирование, робототехника, финансовая грамотность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5902">
                <a:tc>
                  <a:txBody>
                    <a:bodyPr/>
                    <a:lstStyle/>
                    <a:p>
                      <a:pPr algn="just">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Увеличение учащихся, охваченных участием в олимпиадах и конкурсах различного уровня.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Составлен банк данных одаренных детей, назначен ответственный за данное направление.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Проводится систематическое информирование учащихся о проведении различных олимпиад и конкурсов.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В</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2019-2020 учебном году в олимпиадах и конкурсах участвовало 41 % учащихся, в 2020-2021 учебном году – 46 %.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1878"/>
            <a:ext cx="3021496" cy="2266122"/>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77687" y="1520687"/>
            <a:ext cx="2266122" cy="3021496"/>
          </a:xfrm>
          <a:prstGeom prst="rect">
            <a:avLst/>
          </a:prstGeom>
          <a:ln>
            <a:noFill/>
          </a:ln>
          <a:effectLst>
            <a:softEdge rad="112500"/>
          </a:effectLst>
        </p:spPr>
      </p:pic>
    </p:spTree>
    <p:extLst>
      <p:ext uri="{BB962C8B-B14F-4D97-AF65-F5344CB8AC3E}">
        <p14:creationId xmlns:p14="http://schemas.microsoft.com/office/powerpoint/2010/main" val="144289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0747"/>
            <a:ext cx="10515600" cy="616652"/>
          </a:xfrm>
        </p:spPr>
        <p:txBody>
          <a:bodyPr>
            <a:noAutofit/>
          </a:bodyPr>
          <a:lstStyle/>
          <a:p>
            <a:pPr algn="ctr"/>
            <a:r>
              <a:rPr lang="ru-RU" sz="3000" b="1" dirty="0">
                <a:solidFill>
                  <a:srgbClr val="00008A"/>
                </a:solidFill>
              </a:rPr>
              <a:t>Разработка и реализация социальных проектов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228135718"/>
              </p:ext>
            </p:extLst>
          </p:nvPr>
        </p:nvGraphicFramePr>
        <p:xfrm>
          <a:off x="1652086" y="1404090"/>
          <a:ext cx="9881938" cy="2278868"/>
        </p:xfrm>
        <a:graphic>
          <a:graphicData uri="http://schemas.openxmlformats.org/drawingml/2006/table">
            <a:tbl>
              <a:tblPr firstRow="1" firstCol="1" bandRow="1"/>
              <a:tblGrid>
                <a:gridCol w="1628940">
                  <a:extLst>
                    <a:ext uri="{9D8B030D-6E8A-4147-A177-3AD203B41FA5}">
                      <a16:colId xmlns:a16="http://schemas.microsoft.com/office/drawing/2014/main" val="20000"/>
                    </a:ext>
                  </a:extLst>
                </a:gridCol>
                <a:gridCol w="3757083">
                  <a:extLst>
                    <a:ext uri="{9D8B030D-6E8A-4147-A177-3AD203B41FA5}">
                      <a16:colId xmlns:a16="http://schemas.microsoft.com/office/drawing/2014/main" val="20001"/>
                    </a:ext>
                  </a:extLst>
                </a:gridCol>
                <a:gridCol w="4495915">
                  <a:extLst>
                    <a:ext uri="{9D8B030D-6E8A-4147-A177-3AD203B41FA5}">
                      <a16:colId xmlns:a16="http://schemas.microsoft.com/office/drawing/2014/main" val="20002"/>
                    </a:ext>
                  </a:extLst>
                </a:gridCol>
              </a:tblGrid>
              <a:tr h="206551">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2065508">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Открытие музея истории школы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Подготовка проекта, участие в конкурсе грантов патриотической направленности. Ремонт помещения. Приобретение мебели для музея за счет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грантовых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средств. Подбор материалов для экспозиции музея.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 музей. Проведено официальное открытие. Проводится курс внеурочной деятельности «Хранители времени». Учащиеся готовят и проводят экскурсии. Проводится конкурс среди учащихся и их родителей «Мое советское прошлое», направленный на создание виртуальных экскурсии и увеличение экспозиции музея. Подана заявка на участие в городском конкурсе музеев. Проводится работа по подготовке к паспортизации музея.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a:off x="24313" y="23512"/>
            <a:ext cx="1627773" cy="162777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6565"/>
            <a:ext cx="4041913" cy="3031435"/>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042" y="3826564"/>
            <a:ext cx="4041915" cy="3031436"/>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086" y="3826564"/>
            <a:ext cx="4041915" cy="3031436"/>
          </a:xfrm>
          <a:prstGeom prst="rect">
            <a:avLst/>
          </a:prstGeom>
          <a:ln>
            <a:noFill/>
          </a:ln>
          <a:effectLst>
            <a:softEdge rad="112500"/>
          </a:effectLst>
        </p:spPr>
      </p:pic>
    </p:spTree>
    <p:extLst>
      <p:ext uri="{BB962C8B-B14F-4D97-AF65-F5344CB8AC3E}">
        <p14:creationId xmlns:p14="http://schemas.microsoft.com/office/powerpoint/2010/main" val="276162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0747"/>
            <a:ext cx="10515600" cy="616652"/>
          </a:xfrm>
        </p:spPr>
        <p:txBody>
          <a:bodyPr>
            <a:noAutofit/>
          </a:bodyPr>
          <a:lstStyle/>
          <a:p>
            <a:pPr algn="ctr"/>
            <a:r>
              <a:rPr lang="ru-RU" sz="3000" b="1" dirty="0">
                <a:solidFill>
                  <a:srgbClr val="00008A"/>
                </a:solidFill>
              </a:rPr>
              <a:t>Разработка и реализация социальных проектов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34366190"/>
              </p:ext>
            </p:extLst>
          </p:nvPr>
        </p:nvGraphicFramePr>
        <p:xfrm>
          <a:off x="1652086" y="1034635"/>
          <a:ext cx="9881938" cy="3821113"/>
        </p:xfrm>
        <a:graphic>
          <a:graphicData uri="http://schemas.openxmlformats.org/drawingml/2006/table">
            <a:tbl>
              <a:tblPr firstRow="1" firstCol="1" bandRow="1"/>
              <a:tblGrid>
                <a:gridCol w="1628940">
                  <a:extLst>
                    <a:ext uri="{9D8B030D-6E8A-4147-A177-3AD203B41FA5}">
                      <a16:colId xmlns:a16="http://schemas.microsoft.com/office/drawing/2014/main" val="20000"/>
                    </a:ext>
                  </a:extLst>
                </a:gridCol>
                <a:gridCol w="4374017">
                  <a:extLst>
                    <a:ext uri="{9D8B030D-6E8A-4147-A177-3AD203B41FA5}">
                      <a16:colId xmlns:a16="http://schemas.microsoft.com/office/drawing/2014/main" val="20001"/>
                    </a:ext>
                  </a:extLst>
                </a:gridCol>
                <a:gridCol w="3878981">
                  <a:extLst>
                    <a:ext uri="{9D8B030D-6E8A-4147-A177-3AD203B41FA5}">
                      <a16:colId xmlns:a16="http://schemas.microsoft.com/office/drawing/2014/main" val="20002"/>
                    </a:ext>
                  </a:extLst>
                </a:gridCol>
              </a:tblGrid>
              <a:tr h="206551">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3481733">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Реализация программы наставничества учащихся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Разработана программа наставничества «Вместе к успеху», Положение о наставничестве над несовершеннолетними.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Заключены соглашения о совместной деятельности с ГАПОУ АО «Архангельский политехнический техникум»; ГБПОУ АО «Архангельский педагогический колледж»; ГБПОУ АО «Архангельский государственный многопрофильный колледж»; ФБГОУ ВО «Северный государственный медицинский университет»; ФГАОУ ВПО «Северный (Арктический) федеральный университет имени М.В. Ломоносова».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Назначен куратор проекта.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Проведено обучение наставников.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Сформированы наставнические пары в формах «ученик-ученик», «ученик-студент», «ученик-работодатель».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Установлены социальные связи. Проводятся совместные мероприятия для наставнических пар. Проводится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профориентационная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работа.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Разработан и защищен проект опорного учреждения сетевой модели образования городского округа «Город Архангельск» по теме </a:t>
                      </a:r>
                      <a:r>
                        <a:rPr lang="ru-RU" sz="1400" i="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i="0" dirty="0" smtClean="0">
                          <a:effectLst/>
                          <a:latin typeface="Times New Roman" panose="02020603050405020304" pitchFamily="18" charset="0"/>
                          <a:ea typeface="Times New Roman" panose="02020603050405020304" pitchFamily="18" charset="0"/>
                        </a:rPr>
                        <a:t>Методическое сопровождение образовательных организаций при реализации программы наставничества в форме «студент-ученик», как эффективного средства повышения качества образования».</a:t>
                      </a:r>
                      <a:endParaRPr lang="ru-RU" sz="14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Рисунок 2"/>
          <p:cNvPicPr>
            <a:picLocks noChangeAspect="1"/>
          </p:cNvPicPr>
          <p:nvPr/>
        </p:nvPicPr>
        <p:blipFill>
          <a:blip r:embed="rId2"/>
          <a:stretch>
            <a:fillRect/>
          </a:stretch>
        </p:blipFill>
        <p:spPr>
          <a:xfrm>
            <a:off x="24313" y="23512"/>
            <a:ext cx="1627773" cy="162777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661" y="3592996"/>
            <a:ext cx="4353339" cy="326500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88" y="2544417"/>
            <a:ext cx="3235188" cy="4313583"/>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5324" y="4687970"/>
            <a:ext cx="2893694" cy="2170271"/>
          </a:xfrm>
          <a:prstGeom prst="rect">
            <a:avLst/>
          </a:prstGeom>
          <a:ln>
            <a:noFill/>
          </a:ln>
          <a:effectLst>
            <a:softEdge rad="112500"/>
          </a:effectLst>
        </p:spPr>
      </p:pic>
    </p:spTree>
    <p:extLst>
      <p:ext uri="{BB962C8B-B14F-4D97-AF65-F5344CB8AC3E}">
        <p14:creationId xmlns:p14="http://schemas.microsoft.com/office/powerpoint/2010/main" val="93303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27383"/>
            <a:ext cx="10515600" cy="844826"/>
          </a:xfrm>
        </p:spPr>
        <p:txBody>
          <a:bodyPr>
            <a:noAutofit/>
          </a:bodyPr>
          <a:lstStyle/>
          <a:p>
            <a:pPr algn="ctr"/>
            <a:r>
              <a:rPr lang="ru-RU" sz="3000" b="1" dirty="0">
                <a:solidFill>
                  <a:srgbClr val="00008A"/>
                </a:solidFill>
              </a:rPr>
              <a:t>Разработка и реализация социальных проектов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240333366"/>
              </p:ext>
            </p:extLst>
          </p:nvPr>
        </p:nvGraphicFramePr>
        <p:xfrm>
          <a:off x="1471862" y="1651285"/>
          <a:ext cx="9881938" cy="2560320"/>
        </p:xfrm>
        <a:graphic>
          <a:graphicData uri="http://schemas.openxmlformats.org/drawingml/2006/table">
            <a:tbl>
              <a:tblPr firstRow="1" firstCol="1" bandRow="1"/>
              <a:tblGrid>
                <a:gridCol w="1628940">
                  <a:extLst>
                    <a:ext uri="{9D8B030D-6E8A-4147-A177-3AD203B41FA5}">
                      <a16:colId xmlns:a16="http://schemas.microsoft.com/office/drawing/2014/main" val="20000"/>
                    </a:ext>
                  </a:extLst>
                </a:gridCol>
                <a:gridCol w="4374017">
                  <a:extLst>
                    <a:ext uri="{9D8B030D-6E8A-4147-A177-3AD203B41FA5}">
                      <a16:colId xmlns:a16="http://schemas.microsoft.com/office/drawing/2014/main" val="20001"/>
                    </a:ext>
                  </a:extLst>
                </a:gridCol>
                <a:gridCol w="3878981">
                  <a:extLst>
                    <a:ext uri="{9D8B030D-6E8A-4147-A177-3AD203B41FA5}">
                      <a16:colId xmlns:a16="http://schemas.microsoft.com/office/drawing/2014/main" val="20002"/>
                    </a:ext>
                  </a:extLst>
                </a:gridCol>
              </a:tblGrid>
              <a:tr h="168975">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844877">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Открытие окружного военно-патриотического клуба «Гвардейская смена»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Заключение соглашения о сотрудничестве с Управлением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Росгвардии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по Архангельской области, МАУ ДО «Центр «Архангел», ГАУ АО «Центр «Патриот», ВПК «Орден».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Открытие кадетских классов под патронатом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Росгвардии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Ремонт помещения. Оснащение мебелью, наглядными пособиями. Проведение торжественного открытия. Проведение занятий с учащимися кадетских классов. Мастер-классы,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квесты</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для учащихся общеобразовательных классов.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Установлены социальные связи. Отремонтировано и оснащено помещение. Улучшена материальная база школы. Увеличен охват учащихся мероприятиями патриотической направленности. Готовится проект для участия в конкурсе грантов патриотической направленности. Планируются мероприятия для учащихся школ округа.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Рисунок 2"/>
          <p:cNvPicPr>
            <a:picLocks noChangeAspect="1"/>
          </p:cNvPicPr>
          <p:nvPr/>
        </p:nvPicPr>
        <p:blipFill>
          <a:blip r:embed="rId2"/>
          <a:stretch>
            <a:fillRect/>
          </a:stretch>
        </p:blipFill>
        <p:spPr>
          <a:xfrm>
            <a:off x="24313" y="23512"/>
            <a:ext cx="1627773" cy="162777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034" y="4211605"/>
            <a:ext cx="3969593" cy="2646395"/>
          </a:xfrm>
          <a:prstGeom prst="rect">
            <a:avLst/>
          </a:prstGeom>
          <a:ln>
            <a:noFill/>
          </a:ln>
          <a:effectLst>
            <a:softEdge rad="1125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81" r="35012" b="-1"/>
          <a:stretch/>
        </p:blipFill>
        <p:spPr>
          <a:xfrm>
            <a:off x="9098728" y="3719617"/>
            <a:ext cx="3093272" cy="3170583"/>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3" y="4211605"/>
            <a:ext cx="3969593" cy="2646395"/>
          </a:xfrm>
          <a:prstGeom prst="rect">
            <a:avLst/>
          </a:prstGeom>
          <a:ln>
            <a:noFill/>
          </a:ln>
          <a:effectLst>
            <a:softEdge rad="112500"/>
          </a:effectLst>
        </p:spPr>
      </p:pic>
    </p:spTree>
    <p:extLst>
      <p:ext uri="{BB962C8B-B14F-4D97-AF65-F5344CB8AC3E}">
        <p14:creationId xmlns:p14="http://schemas.microsoft.com/office/powerpoint/2010/main" val="3340526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6652"/>
          </a:xfrm>
        </p:spPr>
        <p:txBody>
          <a:bodyPr>
            <a:noAutofit/>
          </a:bodyPr>
          <a:lstStyle/>
          <a:p>
            <a:pPr algn="ctr"/>
            <a:r>
              <a:rPr lang="ru-RU" sz="3000" b="1" dirty="0">
                <a:solidFill>
                  <a:srgbClr val="00008A"/>
                </a:solidFill>
              </a:rPr>
              <a:t>Привлечение внебюджетных средств</a:t>
            </a:r>
          </a:p>
        </p:txBody>
      </p:sp>
      <p:graphicFrame>
        <p:nvGraphicFramePr>
          <p:cNvPr id="6" name="Объект 5"/>
          <p:cNvGraphicFramePr>
            <a:graphicFrameLocks noGrp="1"/>
          </p:cNvGraphicFramePr>
          <p:nvPr>
            <p:ph idx="1"/>
            <p:extLst>
              <p:ext uri="{D42A27DB-BD31-4B8C-83A1-F6EECF244321}">
                <p14:modId xmlns:p14="http://schemas.microsoft.com/office/powerpoint/2010/main" val="668972048"/>
              </p:ext>
            </p:extLst>
          </p:nvPr>
        </p:nvGraphicFramePr>
        <p:xfrm>
          <a:off x="1795073" y="1072068"/>
          <a:ext cx="10042430" cy="5667988"/>
        </p:xfrm>
        <a:graphic>
          <a:graphicData uri="http://schemas.openxmlformats.org/drawingml/2006/table">
            <a:tbl>
              <a:tblPr firstRow="1" firstCol="1" bandRow="1"/>
              <a:tblGrid>
                <a:gridCol w="1880021">
                  <a:extLst>
                    <a:ext uri="{9D8B030D-6E8A-4147-A177-3AD203B41FA5}">
                      <a16:colId xmlns:a16="http://schemas.microsoft.com/office/drawing/2014/main" val="20000"/>
                    </a:ext>
                  </a:extLst>
                </a:gridCol>
                <a:gridCol w="5179230">
                  <a:extLst>
                    <a:ext uri="{9D8B030D-6E8A-4147-A177-3AD203B41FA5}">
                      <a16:colId xmlns:a16="http://schemas.microsoft.com/office/drawing/2014/main" val="20001"/>
                    </a:ext>
                  </a:extLst>
                </a:gridCol>
                <a:gridCol w="2983179">
                  <a:extLst>
                    <a:ext uri="{9D8B030D-6E8A-4147-A177-3AD203B41FA5}">
                      <a16:colId xmlns:a16="http://schemas.microsoft.com/office/drawing/2014/main" val="20002"/>
                    </a:ext>
                  </a:extLst>
                </a:gridCol>
              </a:tblGrid>
              <a:tr h="168975">
                <a:tc>
                  <a:txBody>
                    <a:bodyPr/>
                    <a:lstStyle/>
                    <a:p>
                      <a:pPr algn="ctr">
                        <a:spcAft>
                          <a:spcPts val="0"/>
                        </a:spcAft>
                      </a:pPr>
                      <a:r>
                        <a:rPr lang="ru-RU" sz="13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3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3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844877">
                <a:tc>
                  <a:txBody>
                    <a:bodyPr/>
                    <a:lstStyle/>
                    <a:p>
                      <a:pPr algn="just">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Участие в </a:t>
                      </a:r>
                      <a:r>
                        <a:rPr lang="ru-RU" sz="1300" dirty="0" err="1">
                          <a:effectLst/>
                          <a:latin typeface="Times New Roman" panose="02020603050405020304" pitchFamily="18" charset="0"/>
                          <a:ea typeface="Calibri" panose="020F0502020204030204" pitchFamily="34" charset="0"/>
                          <a:cs typeface="Times New Roman" panose="02020603050405020304" pitchFamily="18" charset="0"/>
                        </a:rPr>
                        <a:t>грантовых</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конкурсах</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Заместитель директора </a:t>
                      </a:r>
                      <a:r>
                        <a:rPr lang="ru-RU" sz="1300" dirty="0" err="1">
                          <a:effectLst/>
                          <a:latin typeface="Times New Roman" panose="02020603050405020304" pitchFamily="18" charset="0"/>
                          <a:ea typeface="Calibri" panose="020F0502020204030204" pitchFamily="34" charset="0"/>
                          <a:cs typeface="Times New Roman" panose="02020603050405020304" pitchFamily="18" charset="0"/>
                        </a:rPr>
                        <a:t>Галашева</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О.И. участвовала в конкурсе грантов патриотической направленности, проводимом ГАУ АО «Патриот» и Министерством Архангельской области по спорту и молодежной политике. Был подготовлен проект «Назад в прошлое» (открытие школьного музея). Выигран грант в размере 100000 рублей.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В школьном музее установлено 3 витрины, журнальная стойка, 2 стенда.</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3708">
                <a:tc>
                  <a:txBody>
                    <a:bodyPr/>
                    <a:lstStyle/>
                    <a:p>
                      <a:pPr algn="just">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Социальное партнерство</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Заключение соглашения с ГАУ АО «Патриот».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Заключение соглашения с Управлением </a:t>
                      </a:r>
                      <a:r>
                        <a:rPr lang="ru-RU" sz="1300" dirty="0" err="1">
                          <a:effectLst/>
                          <a:latin typeface="Times New Roman" panose="02020603050405020304" pitchFamily="18" charset="0"/>
                          <a:ea typeface="Calibri" panose="020F0502020204030204" pitchFamily="34" charset="0"/>
                          <a:cs typeface="Times New Roman" panose="02020603050405020304" pitchFamily="18" charset="0"/>
                        </a:rPr>
                        <a:t>Росгвардии</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по Архангельской области.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От Центра Патриот в дар ВПК передано 15 художественных произведений, стенды, образцы военной формы и головных уборов, противогазы и другая материально-техническая база.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От </a:t>
                      </a:r>
                      <a:r>
                        <a:rPr lang="ru-RU" sz="1300" dirty="0" err="1">
                          <a:effectLst/>
                          <a:latin typeface="Times New Roman" panose="02020603050405020304" pitchFamily="18" charset="0"/>
                          <a:ea typeface="Calibri" panose="020F0502020204030204" pitchFamily="34" charset="0"/>
                          <a:cs typeface="Times New Roman" panose="02020603050405020304" pitchFamily="18" charset="0"/>
                        </a:rPr>
                        <a:t>Росгвардии</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в ВПК передано 2 художественных произведения. Учащимся вручаются подарки на 1 сентября, новый год.</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0778">
                <a:tc>
                  <a:txBody>
                    <a:bodyPr/>
                    <a:lstStyle/>
                    <a:p>
                      <a:pPr algn="just">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Привлечение </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спонсорских средств</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Работа с депутатом Архангельской городской думы Ватутиным П.Ю. Обращение с просьбой приобрести музыкальное оборудование для проведения школьных мероприятий.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Инициатива Ватутина П.Ю. о поощрении «отличников».</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Выбор организатора питания, совместная работа по дизайну помещений столовой, просьба приобрести мебель, недостающее технологическое оборудование и посуду.</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По договору пожертвования поступили микрофоны, микшер, музыкальная колонка на сумму 89000 руб.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По итогам 2020-2021 учебного года 36 учащимся школы, закончившим учебные четверти и год на «отлично» вручены подарочные сертификаты в «Дом книги» и пиццы.</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Поставщик питания приобрёл кухонного оборудования и посуды на сумму 1000000 руб. В столовую установлено 9 диванов, 4 стола.</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842060"/>
                  </a:ext>
                </a:extLst>
              </a:tr>
            </a:tbl>
          </a:graphicData>
        </a:graphic>
      </p:graphicFrame>
      <p:pic>
        <p:nvPicPr>
          <p:cNvPr id="4" name="Рисунок 3"/>
          <p:cNvPicPr>
            <a:picLocks noChangeAspect="1"/>
          </p:cNvPicPr>
          <p:nvPr/>
        </p:nvPicPr>
        <p:blipFill>
          <a:blip r:embed="rId2"/>
          <a:stretch>
            <a:fillRect/>
          </a:stretch>
        </p:blipFill>
        <p:spPr>
          <a:xfrm>
            <a:off x="24313" y="23512"/>
            <a:ext cx="1627773" cy="162777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612" y="2740551"/>
            <a:ext cx="2679130" cy="1525946"/>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235" y="2808905"/>
            <a:ext cx="2471530" cy="1389239"/>
          </a:xfrm>
          <a:prstGeom prst="rect">
            <a:avLst/>
          </a:prstGeom>
          <a:ln>
            <a:noFill/>
          </a:ln>
          <a:effectLst>
            <a:softEdge rad="112500"/>
          </a:effectLst>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14721" r="330"/>
          <a:stretch/>
        </p:blipFill>
        <p:spPr>
          <a:xfrm>
            <a:off x="588606" y="4601817"/>
            <a:ext cx="2555479" cy="2256183"/>
          </a:xfrm>
          <a:prstGeom prst="rect">
            <a:avLst/>
          </a:prstGeom>
          <a:ln>
            <a:noFill/>
          </a:ln>
          <a:effectLst>
            <a:softEdge rad="112500"/>
          </a:effectLst>
        </p:spPr>
      </p:pic>
    </p:spTree>
    <p:extLst>
      <p:ext uri="{BB962C8B-B14F-4D97-AF65-F5344CB8AC3E}">
        <p14:creationId xmlns:p14="http://schemas.microsoft.com/office/powerpoint/2010/main" val="3848729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7343" y="645958"/>
            <a:ext cx="5985602" cy="817631"/>
          </a:xfrm>
        </p:spPr>
        <p:txBody>
          <a:bodyPr>
            <a:noAutofit/>
          </a:bodyPr>
          <a:lstStyle/>
          <a:p>
            <a:pPr algn="ctr"/>
            <a:r>
              <a:rPr lang="ru-RU" sz="2800" b="1" dirty="0" smtClean="0">
                <a:solidFill>
                  <a:srgbClr val="00008A"/>
                </a:solidFill>
              </a:rPr>
              <a:t>Показатели результативности </a:t>
            </a:r>
            <a:br>
              <a:rPr lang="ru-RU" sz="2800" b="1" dirty="0" smtClean="0">
                <a:solidFill>
                  <a:srgbClr val="00008A"/>
                </a:solidFill>
              </a:rPr>
            </a:br>
            <a:r>
              <a:rPr lang="ru-RU" sz="2800" b="1" dirty="0" smtClean="0">
                <a:solidFill>
                  <a:srgbClr val="00008A"/>
                </a:solidFill>
              </a:rPr>
              <a:t>и критерии эффективности </a:t>
            </a:r>
            <a:endParaRPr lang="ru-RU" sz="2800" b="1" dirty="0">
              <a:solidFill>
                <a:srgbClr val="00008A"/>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679951344"/>
              </p:ext>
            </p:extLst>
          </p:nvPr>
        </p:nvGraphicFramePr>
        <p:xfrm>
          <a:off x="1214795" y="2117035"/>
          <a:ext cx="9537343" cy="4476410"/>
        </p:xfrm>
        <a:graphic>
          <a:graphicData uri="http://schemas.openxmlformats.org/drawingml/2006/table">
            <a:tbl>
              <a:tblPr firstRow="1" firstCol="1" bandRow="1"/>
              <a:tblGrid>
                <a:gridCol w="4988652">
                  <a:extLst>
                    <a:ext uri="{9D8B030D-6E8A-4147-A177-3AD203B41FA5}">
                      <a16:colId xmlns:a16="http://schemas.microsoft.com/office/drawing/2014/main" val="20001"/>
                    </a:ext>
                  </a:extLst>
                </a:gridCol>
                <a:gridCol w="4548691">
                  <a:extLst>
                    <a:ext uri="{9D8B030D-6E8A-4147-A177-3AD203B41FA5}">
                      <a16:colId xmlns:a16="http://schemas.microsoft.com/office/drawing/2014/main" val="20002"/>
                    </a:ext>
                  </a:extLst>
                </a:gridCol>
              </a:tblGrid>
              <a:tr h="210787">
                <a:tc>
                  <a:txBody>
                    <a:bodyPr/>
                    <a:lstStyle/>
                    <a:p>
                      <a:pPr algn="ctr">
                        <a:spcAft>
                          <a:spcPts val="0"/>
                        </a:spcAft>
                      </a:pPr>
                      <a:r>
                        <a:rPr lang="ru-RU" sz="1500" b="1" dirty="0" smtClean="0">
                          <a:effectLst/>
                          <a:latin typeface="Times New Roman" panose="02020603050405020304" pitchFamily="18" charset="0"/>
                          <a:ea typeface="Calibri" panose="020F0502020204030204" pitchFamily="34" charset="0"/>
                          <a:cs typeface="Times New Roman" panose="02020603050405020304" pitchFamily="18" charset="0"/>
                        </a:rPr>
                        <a:t>Показатели результативности</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500" b="1" dirty="0" smtClean="0">
                          <a:effectLst/>
                          <a:latin typeface="Times New Roman" panose="02020603050405020304" pitchFamily="18" charset="0"/>
                          <a:ea typeface="Calibri" panose="020F0502020204030204" pitchFamily="34" charset="0"/>
                          <a:cs typeface="Times New Roman" panose="02020603050405020304" pitchFamily="18" charset="0"/>
                        </a:rPr>
                        <a:t>Критерии эффективности</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21574">
                <a:tc>
                  <a:txBody>
                    <a:bodyPr/>
                    <a:lstStyle/>
                    <a:p>
                      <a:pPr algn="just">
                        <a:spcAft>
                          <a:spcPts val="0"/>
                        </a:spcAft>
                      </a:pPr>
                      <a:r>
                        <a:rPr lang="ru-RU" sz="1500" dirty="0">
                          <a:latin typeface="+mj-lt"/>
                        </a:rPr>
                        <a:t>Выполнение первоочередных мероприятий по обеспечению безопасности образовательного процесса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Отсутствие проблем, угрожающих безопасности образовательного процесса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3148">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Создание современного пространства</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Проведен косметический ремонт общих помещений.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Проведен ремонт не менее 15 % учебных кабинетов.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Произведена замена ученической мебели не менее, чем в 20 % учебных помещений.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3148">
                <a:tc>
                  <a:txBody>
                    <a:bodyPr/>
                    <a:lstStyle/>
                    <a:p>
                      <a:pPr>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оборудования для обеспечения образовательного процесса</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Отсутствие текущей потребности в компьютерном и интерактивном оборудовании. Отсутствие потребности в оборудовании для реализации основных образовательных программ.</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2361">
                <a:tc>
                  <a:txBody>
                    <a:bodyPr/>
                    <a:lstStyle/>
                    <a:p>
                      <a:pPr>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Привлечение молодых педагогических работников</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Прием на работу не менее 2 педагогических работников в возрасте до 35 лет ежегодно. Отсутствие текущих вакансий.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16727"/>
                  </a:ext>
                </a:extLst>
              </a:tr>
              <a:tr h="421574">
                <a:tc>
                  <a:txBody>
                    <a:bodyPr/>
                    <a:lstStyle/>
                    <a:p>
                      <a:pPr>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Привлечение родительской </a:t>
                      </a:r>
                      <a:r>
                        <a:rPr lang="ru-RU" sz="1500" dirty="0" smtClean="0">
                          <a:effectLst/>
                          <a:latin typeface="Times New Roman" panose="02020603050405020304" pitchFamily="18" charset="0"/>
                          <a:ea typeface="Calibri" panose="020F0502020204030204" pitchFamily="34" charset="0"/>
                          <a:cs typeface="Times New Roman" panose="02020603050405020304" pitchFamily="18" charset="0"/>
                        </a:rPr>
                        <a:t>общественности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Участие в школьных мероприятиях не менее 2 родителей от каждого класса.</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150890"/>
                  </a:ext>
                </a:extLst>
              </a:tr>
              <a:tr h="818810">
                <a:tc>
                  <a:txBody>
                    <a:bodyPr/>
                    <a:lstStyle/>
                    <a:p>
                      <a:pPr>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Проведение социально-значимых мероприятий для совместного участия учеников и их родителей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Не менее 10 мероприятий в течении учебного года</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16249"/>
                  </a:ext>
                </a:extLst>
              </a:tr>
            </a:tbl>
          </a:graphicData>
        </a:graphic>
      </p:graphicFrame>
      <p:pic>
        <p:nvPicPr>
          <p:cNvPr id="3" name="Рисунок 2"/>
          <p:cNvPicPr>
            <a:picLocks noChangeAspect="1"/>
          </p:cNvPicPr>
          <p:nvPr/>
        </p:nvPicPr>
        <p:blipFill>
          <a:blip r:embed="rId2"/>
          <a:stretch>
            <a:fillRect/>
          </a:stretch>
        </p:blipFill>
        <p:spPr>
          <a:xfrm>
            <a:off x="0" y="0"/>
            <a:ext cx="1627773" cy="1627773"/>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4905" r="4905"/>
          <a:stretch/>
        </p:blipFill>
        <p:spPr>
          <a:xfrm>
            <a:off x="9312277" y="-11062"/>
            <a:ext cx="2879723" cy="2128097"/>
          </a:xfrm>
          <a:prstGeom prst="rect">
            <a:avLst/>
          </a:prstGeom>
          <a:ln>
            <a:noFill/>
          </a:ln>
          <a:effectLst>
            <a:softEdge rad="112500"/>
          </a:effectLst>
        </p:spPr>
      </p:pic>
    </p:spTree>
    <p:extLst>
      <p:ext uri="{BB962C8B-B14F-4D97-AF65-F5344CB8AC3E}">
        <p14:creationId xmlns:p14="http://schemas.microsoft.com/office/powerpoint/2010/main" val="177780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6652"/>
          </a:xfrm>
        </p:spPr>
        <p:txBody>
          <a:bodyPr>
            <a:normAutofit fontScale="90000"/>
          </a:bodyPr>
          <a:lstStyle/>
          <a:p>
            <a:pPr algn="ctr"/>
            <a:r>
              <a:rPr lang="ru-RU" b="1" dirty="0">
                <a:solidFill>
                  <a:srgbClr val="00008A"/>
                </a:solidFill>
              </a:rPr>
              <a:t>Аннотация </a:t>
            </a:r>
            <a:r>
              <a:rPr lang="ru-RU" b="1" dirty="0" smtClean="0">
                <a:solidFill>
                  <a:srgbClr val="00008A"/>
                </a:solidFill>
              </a:rPr>
              <a:t>проекта</a:t>
            </a:r>
            <a:endParaRPr lang="ru-RU" dirty="0">
              <a:solidFill>
                <a:srgbClr val="00008A"/>
              </a:solidFill>
            </a:endParaRPr>
          </a:p>
        </p:txBody>
      </p:sp>
      <p:sp>
        <p:nvSpPr>
          <p:cNvPr id="3" name="Объект 2"/>
          <p:cNvSpPr>
            <a:spLocks noGrp="1"/>
          </p:cNvSpPr>
          <p:nvPr>
            <p:ph idx="1"/>
          </p:nvPr>
        </p:nvSpPr>
        <p:spPr>
          <a:xfrm>
            <a:off x="838200" y="1172817"/>
            <a:ext cx="10515600" cy="5004146"/>
          </a:xfrm>
        </p:spPr>
        <p:txBody>
          <a:bodyPr>
            <a:normAutofit lnSpcReduction="10000"/>
          </a:bodyPr>
          <a:lstStyle/>
          <a:p>
            <a:pPr marL="0" indent="0" algn="just">
              <a:lnSpc>
                <a:spcPct val="115000"/>
              </a:lnSpc>
              <a:spcAft>
                <a:spcPts val="0"/>
              </a:spcAft>
              <a:buNone/>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Реформы в образовании естественным образом затрагивают все аспекты функционирования этого социального института. Успешность проводимых государством изменений зависит от множества факторов, среди которых особое значение имеет система управления образовательными организациями. Исследователи отмечают, что суть реформы образования последних лет состоит в делегировании права решать многие вопросы, связанные с функционированием школы, на уровень самой школы.* </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ru-RU" sz="1600" dirty="0" smtClean="0">
                <a:effectLst/>
                <a:latin typeface="+mj-lt"/>
                <a:ea typeface="Calibri" panose="020F0502020204030204" pitchFamily="34" charset="0"/>
                <a:cs typeface="Times New Roman" panose="02020603050405020304" pitchFamily="18" charset="0"/>
              </a:rPr>
              <a:t>*Модели управления общеобразовательной организацией в условиях реформ: опыт социологического анализа / Н. Г. </a:t>
            </a:r>
            <a:r>
              <a:rPr lang="ru-RU" sz="1600" dirty="0" err="1" smtClean="0">
                <a:effectLst/>
                <a:latin typeface="+mj-lt"/>
                <a:ea typeface="Calibri" panose="020F0502020204030204" pitchFamily="34" charset="0"/>
                <a:cs typeface="Times New Roman" panose="02020603050405020304" pitchFamily="18" charset="0"/>
              </a:rPr>
              <a:t>Фархатдинов</a:t>
            </a:r>
            <a:r>
              <a:rPr lang="ru-RU" sz="1600" dirty="0" smtClean="0">
                <a:effectLst/>
                <a:latin typeface="+mj-lt"/>
                <a:ea typeface="Calibri" panose="020F0502020204030204" pitchFamily="34" charset="0"/>
                <a:cs typeface="Times New Roman" panose="02020603050405020304" pitchFamily="18" charset="0"/>
              </a:rPr>
              <a:t> [и др.] // Вопросы образования. –  2015. –  № 2. – С. 196-219</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spTree>
    <p:extLst>
      <p:ext uri="{BB962C8B-B14F-4D97-AF65-F5344CB8AC3E}">
        <p14:creationId xmlns:p14="http://schemas.microsoft.com/office/powerpoint/2010/main" val="2057998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4482" y="445224"/>
            <a:ext cx="6909941" cy="954157"/>
          </a:xfrm>
        </p:spPr>
        <p:txBody>
          <a:bodyPr>
            <a:noAutofit/>
          </a:bodyPr>
          <a:lstStyle/>
          <a:p>
            <a:pPr algn="ctr"/>
            <a:r>
              <a:rPr lang="ru-RU" sz="2800" b="1" dirty="0" smtClean="0">
                <a:solidFill>
                  <a:srgbClr val="00008A"/>
                </a:solidFill>
              </a:rPr>
              <a:t>Показатели результативности </a:t>
            </a:r>
            <a:br>
              <a:rPr lang="ru-RU" sz="2800" b="1" dirty="0" smtClean="0">
                <a:solidFill>
                  <a:srgbClr val="00008A"/>
                </a:solidFill>
              </a:rPr>
            </a:br>
            <a:r>
              <a:rPr lang="ru-RU" sz="2800" b="1" dirty="0" smtClean="0">
                <a:solidFill>
                  <a:srgbClr val="00008A"/>
                </a:solidFill>
              </a:rPr>
              <a:t>и критерии эффективности </a:t>
            </a:r>
            <a:endParaRPr lang="ru-RU" sz="2800" b="1" dirty="0">
              <a:solidFill>
                <a:srgbClr val="00008A"/>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63437878"/>
              </p:ext>
            </p:extLst>
          </p:nvPr>
        </p:nvGraphicFramePr>
        <p:xfrm>
          <a:off x="1841859" y="2117035"/>
          <a:ext cx="8730463" cy="3905415"/>
        </p:xfrm>
        <a:graphic>
          <a:graphicData uri="http://schemas.openxmlformats.org/drawingml/2006/table">
            <a:tbl>
              <a:tblPr firstRow="1" firstCol="1" bandRow="1"/>
              <a:tblGrid>
                <a:gridCol w="4566601">
                  <a:extLst>
                    <a:ext uri="{9D8B030D-6E8A-4147-A177-3AD203B41FA5}">
                      <a16:colId xmlns:a16="http://schemas.microsoft.com/office/drawing/2014/main" val="20001"/>
                    </a:ext>
                  </a:extLst>
                </a:gridCol>
                <a:gridCol w="4163862">
                  <a:extLst>
                    <a:ext uri="{9D8B030D-6E8A-4147-A177-3AD203B41FA5}">
                      <a16:colId xmlns:a16="http://schemas.microsoft.com/office/drawing/2014/main" val="20002"/>
                    </a:ext>
                  </a:extLst>
                </a:gridCol>
              </a:tblGrid>
              <a:tr h="191901">
                <a:tc>
                  <a:txBody>
                    <a:bodyPr/>
                    <a:lstStyle/>
                    <a:p>
                      <a:pPr algn="ctr">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Показатели результативности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Критерии эффективности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383801">
                <a:tc>
                  <a:txBody>
                    <a:bodyPr/>
                    <a:lstStyle/>
                    <a:p>
                      <a:pP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Повышение качества образования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Повышение качества не менее, чем на 5 % по результатам 2021-2022 учебного года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128">
                <a:tc>
                  <a:txBody>
                    <a:bodyPr/>
                    <a:lstStyle/>
                    <a:p>
                      <a:pP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Увеличение количества педагогических работников, прошедших курсовую подготовку (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т.ч</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 ИКТ)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Не менее 50 % педагогов ежегодно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365">
                <a:tc>
                  <a:txBody>
                    <a:bodyPr/>
                    <a:lstStyle/>
                    <a:p>
                      <a:pP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Разработка дополнительных общеразвивающих программ</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Не менее 3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ежегодно программ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5702">
                <a:tc>
                  <a:txBody>
                    <a:bodyPr/>
                    <a:lstStyle/>
                    <a:p>
                      <a:pP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Увеличение количества учащихся, охваченных программами дополнительного образования, реализуемых в учреждении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Не менее 80 % в 2021-2022 учебном году</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16727"/>
                  </a:ext>
                </a:extLst>
              </a:tr>
              <a:tr h="383801">
                <a:tc>
                  <a:txBody>
                    <a:bodyPr/>
                    <a:lstStyle/>
                    <a:p>
                      <a:pP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Разработка и реализация социальных проектов</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Реализация не менее двух проектов ежегодно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150890"/>
                  </a:ext>
                </a:extLst>
              </a:tr>
              <a:tr h="765975">
                <a:tc>
                  <a:txBody>
                    <a:bodyPr/>
                    <a:lstStyle/>
                    <a:p>
                      <a:pP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Привлечение внебюджетных средств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Участие не менее, чем в одном конкурсе грантов ежегодно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16249"/>
                  </a:ext>
                </a:extLst>
              </a:tr>
            </a:tbl>
          </a:graphicData>
        </a:graphic>
      </p:graphicFrame>
      <p:pic>
        <p:nvPicPr>
          <p:cNvPr id="3" name="Рисунок 2"/>
          <p:cNvPicPr>
            <a:picLocks noChangeAspect="1"/>
          </p:cNvPicPr>
          <p:nvPr/>
        </p:nvPicPr>
        <p:blipFill>
          <a:blip r:embed="rId2"/>
          <a:stretch>
            <a:fillRect/>
          </a:stretch>
        </p:blipFill>
        <p:spPr>
          <a:xfrm>
            <a:off x="0" y="0"/>
            <a:ext cx="1627773" cy="1627773"/>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4905" r="4905"/>
          <a:stretch/>
        </p:blipFill>
        <p:spPr>
          <a:xfrm>
            <a:off x="9312277" y="-11062"/>
            <a:ext cx="2879723" cy="2128097"/>
          </a:xfrm>
          <a:prstGeom prst="rect">
            <a:avLst/>
          </a:prstGeom>
          <a:ln>
            <a:noFill/>
          </a:ln>
          <a:effectLst>
            <a:softEdge rad="112500"/>
          </a:effectLst>
        </p:spPr>
      </p:pic>
    </p:spTree>
    <p:extLst>
      <p:ext uri="{BB962C8B-B14F-4D97-AF65-F5344CB8AC3E}">
        <p14:creationId xmlns:p14="http://schemas.microsoft.com/office/powerpoint/2010/main" val="1964237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6780" y="621299"/>
            <a:ext cx="6352446" cy="1006474"/>
          </a:xfrm>
        </p:spPr>
        <p:txBody>
          <a:bodyPr>
            <a:noAutofit/>
          </a:bodyPr>
          <a:lstStyle/>
          <a:p>
            <a:pPr algn="ctr"/>
            <a:r>
              <a:rPr lang="ru-RU" sz="3000" b="1" dirty="0" smtClean="0">
                <a:solidFill>
                  <a:srgbClr val="00008A"/>
                </a:solidFill>
              </a:rPr>
              <a:t>Риски проекта</a:t>
            </a:r>
            <a:endParaRPr lang="ru-RU" sz="3000" b="1" dirty="0">
              <a:solidFill>
                <a:srgbClr val="00008A"/>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532794849"/>
              </p:ext>
            </p:extLst>
          </p:nvPr>
        </p:nvGraphicFramePr>
        <p:xfrm>
          <a:off x="1627772" y="1928192"/>
          <a:ext cx="8730463" cy="4594099"/>
        </p:xfrm>
        <a:graphic>
          <a:graphicData uri="http://schemas.openxmlformats.org/drawingml/2006/table">
            <a:tbl>
              <a:tblPr firstRow="1" firstCol="1" bandRow="1"/>
              <a:tblGrid>
                <a:gridCol w="2496142">
                  <a:extLst>
                    <a:ext uri="{9D8B030D-6E8A-4147-A177-3AD203B41FA5}">
                      <a16:colId xmlns:a16="http://schemas.microsoft.com/office/drawing/2014/main" val="20001"/>
                    </a:ext>
                  </a:extLst>
                </a:gridCol>
                <a:gridCol w="6234321">
                  <a:extLst>
                    <a:ext uri="{9D8B030D-6E8A-4147-A177-3AD203B41FA5}">
                      <a16:colId xmlns:a16="http://schemas.microsoft.com/office/drawing/2014/main" val="20002"/>
                    </a:ext>
                  </a:extLst>
                </a:gridCol>
              </a:tblGrid>
              <a:tr h="201701">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Описание риска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Способы минимизации риска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03402">
                <a:tc>
                  <a:txBody>
                    <a:bodyPr/>
                    <a:lstStyle/>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Порча отремонтированных помещений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Разъяснительная работа с учащимися. Как показала практика, дети не портят то, что им нравится.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7968">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Сложность привлечения молодых специалистов</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Участие в ярмарках вакансий. Профориентация обучающихся для поступления на педагогические специальности. Заключение договоров о целевом обучении.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7425">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Дефицит ответственности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у группы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педагогических работников, инертность.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Убеждение в необходимости перемен и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их популяризация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и стимулирование.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4849">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Недостаточная активность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родителей (законных представителей) учащихся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Просвещение родителей через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активизацию работы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 наполнению официального сайта школы, группы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Вконтакте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Вовлечение родителей в учебно-воспитательный процесс. Участие родителей в управлении школой.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Привлечение родителей к проведению школьных мероприятий, награждение участников.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16727"/>
                  </a:ext>
                </a:extLst>
              </a:tr>
              <a:tr h="647425">
                <a:tc>
                  <a:txBody>
                    <a:bodyPr/>
                    <a:lstStyle/>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Недостаточность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финансирования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Привлечение внебюджетных средств, расширение сети платных услуг.</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Привлечение спонсоров. Участие в конкурсах.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150890"/>
                  </a:ext>
                </a:extLst>
              </a:tr>
            </a:tbl>
          </a:graphicData>
        </a:graphic>
      </p:graphicFrame>
      <p:pic>
        <p:nvPicPr>
          <p:cNvPr id="3" name="Рисунок 2"/>
          <p:cNvPicPr>
            <a:picLocks noChangeAspect="1"/>
          </p:cNvPicPr>
          <p:nvPr/>
        </p:nvPicPr>
        <p:blipFill>
          <a:blip r:embed="rId2"/>
          <a:stretch>
            <a:fillRect/>
          </a:stretch>
        </p:blipFill>
        <p:spPr>
          <a:xfrm>
            <a:off x="0" y="0"/>
            <a:ext cx="1627773" cy="1627773"/>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5973" b="17530"/>
          <a:stretch/>
        </p:blipFill>
        <p:spPr>
          <a:xfrm>
            <a:off x="9670473" y="64707"/>
            <a:ext cx="2521527" cy="1924436"/>
          </a:xfrm>
          <a:prstGeom prst="rect">
            <a:avLst/>
          </a:prstGeom>
          <a:ln>
            <a:noFill/>
          </a:ln>
          <a:effectLst>
            <a:softEdge rad="112500"/>
          </a:effectLst>
        </p:spPr>
      </p:pic>
    </p:spTree>
    <p:extLst>
      <p:ext uri="{BB962C8B-B14F-4D97-AF65-F5344CB8AC3E}">
        <p14:creationId xmlns:p14="http://schemas.microsoft.com/office/powerpoint/2010/main" val="3808336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08" y="2121316"/>
            <a:ext cx="2115438" cy="3351229"/>
          </a:xfrm>
        </p:spPr>
        <p:txBody>
          <a:bodyPr>
            <a:noAutofit/>
          </a:bodyPr>
          <a:lstStyle/>
          <a:p>
            <a:pPr algn="ctr"/>
            <a:r>
              <a:rPr lang="ru-RU" sz="3000" b="1" dirty="0" smtClean="0">
                <a:solidFill>
                  <a:srgbClr val="00008A"/>
                </a:solidFill>
              </a:rPr>
              <a:t>Сделано много</a:t>
            </a:r>
            <a:r>
              <a:rPr lang="ru-RU" sz="3000" b="1" dirty="0">
                <a:solidFill>
                  <a:srgbClr val="00008A"/>
                </a:solidFill>
              </a:rPr>
              <a:t> </a:t>
            </a:r>
            <a:r>
              <a:rPr lang="ru-RU" sz="3000" b="1" dirty="0" smtClean="0">
                <a:solidFill>
                  <a:srgbClr val="00008A"/>
                </a:solidFill>
              </a:rPr>
              <a:t>– предстоит еще больше…</a:t>
            </a:r>
            <a:endParaRPr lang="ru-RU" sz="3000" b="1" dirty="0">
              <a:solidFill>
                <a:srgbClr val="00008A"/>
              </a:solidFill>
            </a:endParaRPr>
          </a:p>
        </p:txBody>
      </p:sp>
      <p:pic>
        <p:nvPicPr>
          <p:cNvPr id="3" name="Рисунок 2"/>
          <p:cNvPicPr>
            <a:picLocks noChangeAspect="1"/>
          </p:cNvPicPr>
          <p:nvPr/>
        </p:nvPicPr>
        <p:blipFill>
          <a:blip r:embed="rId2"/>
          <a:stretch>
            <a:fillRect/>
          </a:stretch>
        </p:blipFill>
        <p:spPr>
          <a:xfrm>
            <a:off x="0" y="0"/>
            <a:ext cx="1627773" cy="1627773"/>
          </a:xfrm>
          <a:prstGeom prst="rect">
            <a:avLst/>
          </a:prstGeom>
        </p:spPr>
      </p:pic>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0381" y="-28215"/>
            <a:ext cx="9181619" cy="6886215"/>
          </a:xfrm>
          <a:prstGeom prst="rect">
            <a:avLst/>
          </a:prstGeom>
          <a:ln>
            <a:noFill/>
          </a:ln>
          <a:effectLst>
            <a:softEdge rad="112500"/>
          </a:effectLst>
        </p:spPr>
      </p:pic>
    </p:spTree>
    <p:extLst>
      <p:ext uri="{BB962C8B-B14F-4D97-AF65-F5344CB8AC3E}">
        <p14:creationId xmlns:p14="http://schemas.microsoft.com/office/powerpoint/2010/main" val="304127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2026" y="365126"/>
            <a:ext cx="10051774" cy="539649"/>
          </a:xfrm>
        </p:spPr>
        <p:txBody>
          <a:bodyPr>
            <a:normAutofit fontScale="90000"/>
          </a:bodyPr>
          <a:lstStyle/>
          <a:p>
            <a:pPr algn="ctr"/>
            <a:r>
              <a:rPr lang="ru-RU" b="1" dirty="0" smtClean="0">
                <a:solidFill>
                  <a:srgbClr val="00008A"/>
                </a:solidFill>
              </a:rPr>
              <a:t>Актуальность проекта</a:t>
            </a:r>
            <a:endParaRPr lang="ru-RU" dirty="0">
              <a:solidFill>
                <a:srgbClr val="00008A"/>
              </a:solidFill>
            </a:endParaRPr>
          </a:p>
        </p:txBody>
      </p:sp>
      <p:sp>
        <p:nvSpPr>
          <p:cNvPr id="3" name="Объект 2"/>
          <p:cNvSpPr>
            <a:spLocks noGrp="1"/>
          </p:cNvSpPr>
          <p:nvPr>
            <p:ph idx="1"/>
          </p:nvPr>
        </p:nvSpPr>
        <p:spPr>
          <a:xfrm>
            <a:off x="308008" y="981778"/>
            <a:ext cx="11704320" cy="5195185"/>
          </a:xfrm>
        </p:spPr>
        <p:txBody>
          <a:bodyPr>
            <a:normAutofit/>
          </a:bodyPr>
          <a:lstStyle/>
          <a:p>
            <a:pPr algn="just">
              <a:lnSpc>
                <a:spcPct val="115000"/>
              </a:lnSpc>
              <a:spcAft>
                <a:spcPts val="0"/>
              </a:spcAft>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
        <p:nvSpPr>
          <p:cNvPr id="4" name="Прямоугольник 3"/>
          <p:cNvSpPr/>
          <p:nvPr/>
        </p:nvSpPr>
        <p:spPr>
          <a:xfrm>
            <a:off x="3962402" y="1479886"/>
            <a:ext cx="4697128" cy="6930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ПРОБЛЕМЫ В УПРАВЛЕНИИ </a:t>
            </a:r>
          </a:p>
          <a:p>
            <a:pPr algn="ctr"/>
            <a:r>
              <a:rPr lang="ru-RU" sz="1600" dirty="0" smtClean="0">
                <a:solidFill>
                  <a:schemeClr val="tx1"/>
                </a:solidFill>
                <a:latin typeface="Times New Roman" panose="02020603050405020304" pitchFamily="18" charset="0"/>
                <a:cs typeface="Times New Roman" panose="02020603050405020304" pitchFamily="18" charset="0"/>
              </a:rPr>
              <a:t>ОБРАЗОВАТЕЛЬНЫМИ ОРГАНИЗАЦИЯМИ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33926" y="2680636"/>
            <a:ext cx="1869707"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mj-lt"/>
              </a:rPr>
              <a:t>ЗДАНИЯ ТРЕБУЮТ КАПИТАЛЬНОГО РЕМОНТА</a:t>
            </a:r>
            <a:endParaRPr lang="ru-RU" sz="1200" dirty="0">
              <a:solidFill>
                <a:schemeClr val="tx1"/>
              </a:solidFill>
              <a:latin typeface="+mj-lt"/>
            </a:endParaRPr>
          </a:p>
        </p:txBody>
      </p:sp>
      <p:sp>
        <p:nvSpPr>
          <p:cNvPr id="7" name="Скругленный прямоугольник 6"/>
          <p:cNvSpPr/>
          <p:nvPr/>
        </p:nvSpPr>
        <p:spPr>
          <a:xfrm>
            <a:off x="2636519" y="2680636"/>
            <a:ext cx="1881743"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mj-lt"/>
              </a:rPr>
              <a:t>НЕСООТВЕТСТВИЕ МАТЕРИАЛЬНО-ТЕХНИЧЕСКОЙ БАЗЫ СОВРЕМЕННЫМ ТРЕБОВАНИЯМ</a:t>
            </a:r>
            <a:endParaRPr lang="ru-RU" sz="1100" dirty="0">
              <a:solidFill>
                <a:schemeClr val="tx1"/>
              </a:solidFill>
              <a:latin typeface="+mj-lt"/>
            </a:endParaRPr>
          </a:p>
        </p:txBody>
      </p:sp>
      <p:sp>
        <p:nvSpPr>
          <p:cNvPr id="8" name="Скругленный прямоугольник 7"/>
          <p:cNvSpPr/>
          <p:nvPr/>
        </p:nvSpPr>
        <p:spPr>
          <a:xfrm>
            <a:off x="4551148" y="2680636"/>
            <a:ext cx="1759818"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mj-lt"/>
              </a:rPr>
              <a:t>НИЗКАЯ АКТИВНОСТЬ РОДИТЕЛЬСКОЙ ОБЩЕСТВЕННОСТИ</a:t>
            </a:r>
            <a:endParaRPr lang="ru-RU" sz="1200" dirty="0">
              <a:solidFill>
                <a:schemeClr val="tx1"/>
              </a:solidFill>
              <a:latin typeface="+mj-lt"/>
            </a:endParaRPr>
          </a:p>
        </p:txBody>
      </p:sp>
      <p:sp>
        <p:nvSpPr>
          <p:cNvPr id="9" name="Скругленный прямоугольник 8"/>
          <p:cNvSpPr/>
          <p:nvPr/>
        </p:nvSpPr>
        <p:spPr>
          <a:xfrm>
            <a:off x="6353473" y="2680636"/>
            <a:ext cx="1787090"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mj-lt"/>
              </a:rPr>
              <a:t>НЕДОСТАТОК ПЕДАГОГИЧЕСКИХ РАБОТНИКОВ</a:t>
            </a:r>
            <a:endParaRPr lang="ru-RU" sz="1200" dirty="0">
              <a:solidFill>
                <a:schemeClr val="tx1"/>
              </a:solidFill>
              <a:latin typeface="+mj-lt"/>
            </a:endParaRPr>
          </a:p>
        </p:txBody>
      </p:sp>
      <p:sp>
        <p:nvSpPr>
          <p:cNvPr id="10" name="Скругленный прямоугольник 9"/>
          <p:cNvSpPr/>
          <p:nvPr/>
        </p:nvSpPr>
        <p:spPr>
          <a:xfrm>
            <a:off x="8183070" y="2690261"/>
            <a:ext cx="1787090"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mj-lt"/>
              </a:rPr>
              <a:t>УВЕЛИЧЕНИЕ СРЕДНЕГО ВОЗРАСТА КОЛЛЕКТИВА</a:t>
            </a:r>
            <a:endParaRPr lang="ru-RU" sz="1200" dirty="0">
              <a:solidFill>
                <a:schemeClr val="tx1"/>
              </a:solidFill>
              <a:latin typeface="+mj-lt"/>
            </a:endParaRPr>
          </a:p>
        </p:txBody>
      </p:sp>
      <p:sp>
        <p:nvSpPr>
          <p:cNvPr id="11" name="Скругленный прямоугольник 10"/>
          <p:cNvSpPr/>
          <p:nvPr/>
        </p:nvSpPr>
        <p:spPr>
          <a:xfrm>
            <a:off x="10022693" y="2690261"/>
            <a:ext cx="1787090" cy="10491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mj-lt"/>
              </a:rPr>
              <a:t>НИЗКОЕ КАЧЕСТВО ОБРАЗОВАНИЯ</a:t>
            </a:r>
            <a:endParaRPr lang="ru-RU" sz="1200" dirty="0">
              <a:solidFill>
                <a:schemeClr val="tx1"/>
              </a:solidFill>
              <a:latin typeface="+mj-lt"/>
            </a:endParaRPr>
          </a:p>
        </p:txBody>
      </p:sp>
      <p:cxnSp>
        <p:nvCxnSpPr>
          <p:cNvPr id="13" name="Прямая со стрелкой 12"/>
          <p:cNvCxnSpPr>
            <a:stCxn id="4" idx="2"/>
            <a:endCxn id="5" idx="0"/>
          </p:cNvCxnSpPr>
          <p:nvPr/>
        </p:nvCxnSpPr>
        <p:spPr>
          <a:xfrm flipH="1">
            <a:off x="1668780" y="2172905"/>
            <a:ext cx="4642186" cy="50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2"/>
            <a:endCxn id="7" idx="0"/>
          </p:cNvCxnSpPr>
          <p:nvPr/>
        </p:nvCxnSpPr>
        <p:spPr>
          <a:xfrm flipH="1">
            <a:off x="3577391" y="2172905"/>
            <a:ext cx="2733575" cy="50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 idx="2"/>
            <a:endCxn id="8" idx="0"/>
          </p:cNvCxnSpPr>
          <p:nvPr/>
        </p:nvCxnSpPr>
        <p:spPr>
          <a:xfrm flipH="1">
            <a:off x="5431057" y="2172905"/>
            <a:ext cx="879909" cy="50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2"/>
            <a:endCxn id="9" idx="0"/>
          </p:cNvCxnSpPr>
          <p:nvPr/>
        </p:nvCxnSpPr>
        <p:spPr>
          <a:xfrm>
            <a:off x="6310966" y="2172905"/>
            <a:ext cx="936052" cy="50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10" idx="0"/>
          </p:cNvCxnSpPr>
          <p:nvPr/>
        </p:nvCxnSpPr>
        <p:spPr>
          <a:xfrm>
            <a:off x="6310966" y="2172905"/>
            <a:ext cx="2765649" cy="517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2"/>
            <a:endCxn id="11" idx="0"/>
          </p:cNvCxnSpPr>
          <p:nvPr/>
        </p:nvCxnSpPr>
        <p:spPr>
          <a:xfrm>
            <a:off x="6310966" y="2172905"/>
            <a:ext cx="4605272" cy="517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03649" y="3906680"/>
            <a:ext cx="3780926" cy="2420655"/>
          </a:xfrm>
          <a:prstGeom prst="rect">
            <a:avLst/>
          </a:prstGeom>
          <a:blipFill dpi="0" rotWithShape="1">
            <a:blip r:embed="rId2">
              <a:alphaModFix amt="8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8245036" y="3902835"/>
            <a:ext cx="3450248" cy="2480863"/>
          </a:xfrm>
          <a:prstGeom prst="rect">
            <a:avLst/>
          </a:prstGeom>
          <a:blipFill>
            <a:blip r:embed="rId3">
              <a:alphaModFix amt="8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880215" y="3881389"/>
            <a:ext cx="2822611" cy="2445946"/>
          </a:xfrm>
          <a:prstGeom prst="rect">
            <a:avLst/>
          </a:prstGeom>
          <a:blipFill>
            <a:blip r:embed="rId4">
              <a:alphaModFix amt="8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spTree>
    <p:extLst>
      <p:ext uri="{BB962C8B-B14F-4D97-AF65-F5344CB8AC3E}">
        <p14:creationId xmlns:p14="http://schemas.microsoft.com/office/powerpoint/2010/main" val="287557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9649"/>
          </a:xfrm>
        </p:spPr>
        <p:txBody>
          <a:bodyPr>
            <a:normAutofit fontScale="90000"/>
          </a:bodyPr>
          <a:lstStyle/>
          <a:p>
            <a:pPr algn="ctr"/>
            <a:r>
              <a:rPr lang="ru-RU" b="1" dirty="0" smtClean="0">
                <a:solidFill>
                  <a:srgbClr val="00008A"/>
                </a:solidFill>
              </a:rPr>
              <a:t>Цели и задачи проекта</a:t>
            </a:r>
            <a:endParaRPr lang="ru-RU" dirty="0">
              <a:solidFill>
                <a:srgbClr val="00008A"/>
              </a:solidFill>
            </a:endParaRPr>
          </a:p>
        </p:txBody>
      </p:sp>
      <p:sp>
        <p:nvSpPr>
          <p:cNvPr id="3" name="Объект 2"/>
          <p:cNvSpPr>
            <a:spLocks noGrp="1"/>
          </p:cNvSpPr>
          <p:nvPr>
            <p:ph idx="1"/>
          </p:nvPr>
        </p:nvSpPr>
        <p:spPr>
          <a:xfrm>
            <a:off x="308008" y="981778"/>
            <a:ext cx="11704320" cy="5195185"/>
          </a:xfrm>
        </p:spPr>
        <p:txBody>
          <a:bodyPr>
            <a:normAutofit/>
          </a:bodyPr>
          <a:lstStyle/>
          <a:p>
            <a:pPr algn="just">
              <a:lnSpc>
                <a:spcPct val="115000"/>
              </a:lnSpc>
              <a:spcAft>
                <a:spcPts val="0"/>
              </a:spcAft>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6" name="Рисунок 5"/>
          <p:cNvPicPr>
            <a:picLocks noChangeAspect="1"/>
          </p:cNvPicPr>
          <p:nvPr/>
        </p:nvPicPr>
        <p:blipFill>
          <a:blip r:embed="rId2"/>
          <a:stretch>
            <a:fillRect/>
          </a:stretch>
        </p:blipFill>
        <p:spPr>
          <a:xfrm>
            <a:off x="2146143" y="820818"/>
            <a:ext cx="7899714" cy="566244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spTree>
    <p:extLst>
      <p:ext uri="{BB962C8B-B14F-4D97-AF65-F5344CB8AC3E}">
        <p14:creationId xmlns:p14="http://schemas.microsoft.com/office/powerpoint/2010/main" val="179234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 стрелкой 19"/>
          <p:cNvCxnSpPr>
            <a:stCxn id="4" idx="1"/>
          </p:cNvCxnSpPr>
          <p:nvPr/>
        </p:nvCxnSpPr>
        <p:spPr>
          <a:xfrm flipH="1">
            <a:off x="4943368" y="1805372"/>
            <a:ext cx="1152632" cy="2624525"/>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838200" y="365126"/>
            <a:ext cx="10515600" cy="616652"/>
          </a:xfrm>
        </p:spPr>
        <p:txBody>
          <a:bodyPr>
            <a:normAutofit fontScale="90000"/>
          </a:bodyPr>
          <a:lstStyle/>
          <a:p>
            <a:pPr algn="ctr"/>
            <a:r>
              <a:rPr lang="ru-RU" b="1" dirty="0" smtClean="0">
                <a:solidFill>
                  <a:srgbClr val="00008A"/>
                </a:solidFill>
              </a:rPr>
              <a:t>Участники проекта</a:t>
            </a:r>
            <a:endParaRPr lang="ru-RU" dirty="0">
              <a:solidFill>
                <a:srgbClr val="00008A"/>
              </a:solidFill>
            </a:endParaRPr>
          </a:p>
        </p:txBody>
      </p:sp>
      <p:sp>
        <p:nvSpPr>
          <p:cNvPr id="3" name="Объект 2"/>
          <p:cNvSpPr>
            <a:spLocks noGrp="1"/>
          </p:cNvSpPr>
          <p:nvPr>
            <p:ph idx="1"/>
          </p:nvPr>
        </p:nvSpPr>
        <p:spPr>
          <a:xfrm>
            <a:off x="838200" y="981778"/>
            <a:ext cx="10515600" cy="5195185"/>
          </a:xfrm>
        </p:spPr>
        <p:txBody>
          <a:bodyPr>
            <a:normAutofit/>
          </a:bodyPr>
          <a:lstStyle/>
          <a:p>
            <a:pPr>
              <a:spcAft>
                <a:spcPts val="0"/>
              </a:spcAft>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4" name="Прямоугольник с двумя скругленными противолежащими углами 3"/>
          <p:cNvSpPr/>
          <p:nvPr/>
        </p:nvSpPr>
        <p:spPr>
          <a:xfrm>
            <a:off x="4416391" y="1285608"/>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ДИРЕКТОР</a:t>
            </a:r>
            <a:endParaRPr lang="ru-RU" dirty="0">
              <a:ln>
                <a:solidFill>
                  <a:schemeClr val="tx1"/>
                </a:solidFill>
              </a:ln>
              <a:solidFill>
                <a:schemeClr val="tx1"/>
              </a:solidFill>
              <a:latin typeface="+mj-lt"/>
            </a:endParaRPr>
          </a:p>
        </p:txBody>
      </p:sp>
      <p:sp>
        <p:nvSpPr>
          <p:cNvPr id="5" name="Прямоугольник с двумя скругленными противолежащими углами 4"/>
          <p:cNvSpPr/>
          <p:nvPr/>
        </p:nvSpPr>
        <p:spPr>
          <a:xfrm>
            <a:off x="4503015" y="3266815"/>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ЗАМЕСТИТЕЛИ ДИРЕКТОРА</a:t>
            </a:r>
            <a:endParaRPr lang="ru-RU" dirty="0">
              <a:ln>
                <a:solidFill>
                  <a:schemeClr val="tx1"/>
                </a:solidFill>
              </a:ln>
              <a:solidFill>
                <a:schemeClr val="tx1"/>
              </a:solidFill>
              <a:latin typeface="+mj-lt"/>
            </a:endParaRPr>
          </a:p>
        </p:txBody>
      </p:sp>
      <p:sp>
        <p:nvSpPr>
          <p:cNvPr id="6" name="Прямоугольник с двумя скругленными противолежащими углами 5"/>
          <p:cNvSpPr/>
          <p:nvPr/>
        </p:nvSpPr>
        <p:spPr>
          <a:xfrm>
            <a:off x="399448" y="2631508"/>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ПЕДАГОГИЧЕСКИЕ РАБОТНИКИ</a:t>
            </a:r>
            <a:endParaRPr lang="ru-RU" dirty="0">
              <a:ln>
                <a:solidFill>
                  <a:schemeClr val="tx1"/>
                </a:solidFill>
              </a:ln>
              <a:solidFill>
                <a:schemeClr val="tx1"/>
              </a:solidFill>
              <a:latin typeface="+mj-lt"/>
            </a:endParaRPr>
          </a:p>
        </p:txBody>
      </p:sp>
      <p:sp>
        <p:nvSpPr>
          <p:cNvPr id="7" name="Прямоугольник с двумя скругленными противолежащими углами 6"/>
          <p:cNvSpPr/>
          <p:nvPr/>
        </p:nvSpPr>
        <p:spPr>
          <a:xfrm>
            <a:off x="8521960" y="3291144"/>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ВСПОМОГАТЕЛЬНЫЙ ПЕРСОНАЛ</a:t>
            </a:r>
            <a:endParaRPr lang="ru-RU" dirty="0">
              <a:ln>
                <a:solidFill>
                  <a:schemeClr val="tx1"/>
                </a:solidFill>
              </a:ln>
              <a:solidFill>
                <a:schemeClr val="tx1"/>
              </a:solidFill>
              <a:latin typeface="+mj-lt"/>
            </a:endParaRPr>
          </a:p>
        </p:txBody>
      </p:sp>
      <p:sp>
        <p:nvSpPr>
          <p:cNvPr id="8" name="Прямоугольник с двумя скругленными противолежащими углами 7"/>
          <p:cNvSpPr/>
          <p:nvPr/>
        </p:nvSpPr>
        <p:spPr>
          <a:xfrm>
            <a:off x="8521960" y="4380026"/>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 ТЕХНИЧЕСКИЙ </a:t>
            </a:r>
          </a:p>
          <a:p>
            <a:pPr algn="ctr"/>
            <a:r>
              <a:rPr lang="ru-RU" dirty="0" smtClean="0">
                <a:ln>
                  <a:solidFill>
                    <a:schemeClr val="tx1"/>
                  </a:solidFill>
                </a:ln>
                <a:solidFill>
                  <a:schemeClr val="tx1"/>
                </a:solidFill>
                <a:latin typeface="+mj-lt"/>
              </a:rPr>
              <a:t> ПЕРСОНАЛ</a:t>
            </a:r>
            <a:endParaRPr lang="ru-RU" dirty="0">
              <a:ln>
                <a:solidFill>
                  <a:schemeClr val="tx1"/>
                </a:solidFill>
              </a:ln>
              <a:solidFill>
                <a:schemeClr val="tx1"/>
              </a:solidFill>
              <a:latin typeface="+mj-lt"/>
            </a:endParaRPr>
          </a:p>
        </p:txBody>
      </p:sp>
      <p:sp>
        <p:nvSpPr>
          <p:cNvPr id="9" name="Прямоугольник с двумя скругленными противолежащими углами 8"/>
          <p:cNvSpPr/>
          <p:nvPr/>
        </p:nvSpPr>
        <p:spPr>
          <a:xfrm>
            <a:off x="399448" y="4541120"/>
            <a:ext cx="2271159"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УЧАЩИЕСЯ</a:t>
            </a:r>
            <a:endParaRPr lang="ru-RU" dirty="0">
              <a:ln>
                <a:solidFill>
                  <a:schemeClr val="tx1"/>
                </a:solidFill>
              </a:ln>
              <a:solidFill>
                <a:schemeClr val="tx1"/>
              </a:solidFill>
              <a:latin typeface="+mj-lt"/>
            </a:endParaRPr>
          </a:p>
        </p:txBody>
      </p:sp>
      <p:sp>
        <p:nvSpPr>
          <p:cNvPr id="10" name="Прямоугольник с двумя скругленными противолежащими углами 9"/>
          <p:cNvSpPr/>
          <p:nvPr/>
        </p:nvSpPr>
        <p:spPr>
          <a:xfrm>
            <a:off x="3263759" y="4541120"/>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РОДИТЕЛИ (ЗАКОННЫЕ ПРЕДСТАВИТЕЛИ)</a:t>
            </a:r>
            <a:endParaRPr lang="ru-RU" dirty="0">
              <a:ln>
                <a:solidFill>
                  <a:schemeClr val="tx1"/>
                </a:solidFill>
              </a:ln>
              <a:solidFill>
                <a:schemeClr val="tx1"/>
              </a:solidFill>
              <a:latin typeface="+mj-lt"/>
            </a:endParaRPr>
          </a:p>
        </p:txBody>
      </p:sp>
      <p:sp>
        <p:nvSpPr>
          <p:cNvPr id="11" name="Прямоугольник с двумя скругленными противолежащими углами 10"/>
          <p:cNvSpPr/>
          <p:nvPr/>
        </p:nvSpPr>
        <p:spPr>
          <a:xfrm>
            <a:off x="8521960" y="2111744"/>
            <a:ext cx="3359217" cy="519764"/>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latin typeface="+mj-lt"/>
              </a:rPr>
              <a:t>СОЦИАЛЬНЫЕ ПАРТНЕРЫ</a:t>
            </a:r>
            <a:endParaRPr lang="ru-RU" dirty="0">
              <a:ln>
                <a:solidFill>
                  <a:schemeClr val="tx1"/>
                </a:solidFill>
              </a:ln>
              <a:solidFill>
                <a:schemeClr val="tx1"/>
              </a:solidFill>
              <a:latin typeface="+mj-lt"/>
            </a:endParaRPr>
          </a:p>
        </p:txBody>
      </p:sp>
      <p:cxnSp>
        <p:nvCxnSpPr>
          <p:cNvPr id="15" name="Прямая со стрелкой 14"/>
          <p:cNvCxnSpPr>
            <a:stCxn id="4" idx="1"/>
          </p:cNvCxnSpPr>
          <p:nvPr/>
        </p:nvCxnSpPr>
        <p:spPr>
          <a:xfrm flipH="1">
            <a:off x="6095999" y="1805372"/>
            <a:ext cx="1" cy="146144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 idx="2"/>
            <a:endCxn id="6" idx="3"/>
          </p:cNvCxnSpPr>
          <p:nvPr/>
        </p:nvCxnSpPr>
        <p:spPr>
          <a:xfrm flipH="1">
            <a:off x="2079057" y="1545490"/>
            <a:ext cx="2337334" cy="1086018"/>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0"/>
            <a:endCxn id="11" idx="3"/>
          </p:cNvCxnSpPr>
          <p:nvPr/>
        </p:nvCxnSpPr>
        <p:spPr>
          <a:xfrm>
            <a:off x="7775608" y="1545490"/>
            <a:ext cx="2425961" cy="56625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6" idx="0"/>
          </p:cNvCxnSpPr>
          <p:nvPr/>
        </p:nvCxnSpPr>
        <p:spPr>
          <a:xfrm flipH="1" flipV="1">
            <a:off x="3758665" y="2891390"/>
            <a:ext cx="744350" cy="635307"/>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1"/>
            <a:endCxn id="9" idx="3"/>
          </p:cNvCxnSpPr>
          <p:nvPr/>
        </p:nvCxnSpPr>
        <p:spPr>
          <a:xfrm flipH="1">
            <a:off x="1535028" y="3151272"/>
            <a:ext cx="544029" cy="1389848"/>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6" idx="1"/>
            <a:endCxn id="10" idx="3"/>
          </p:cNvCxnSpPr>
          <p:nvPr/>
        </p:nvCxnSpPr>
        <p:spPr>
          <a:xfrm>
            <a:off x="2079057" y="3151272"/>
            <a:ext cx="2864311" cy="1389848"/>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5" idx="1"/>
            <a:endCxn id="10" idx="3"/>
          </p:cNvCxnSpPr>
          <p:nvPr/>
        </p:nvCxnSpPr>
        <p:spPr>
          <a:xfrm flipH="1">
            <a:off x="4943368" y="3786579"/>
            <a:ext cx="1239256" cy="754541"/>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7862232" y="3576568"/>
            <a:ext cx="659728" cy="85332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7862232" y="3573187"/>
            <a:ext cx="659728" cy="2432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4" idx="1"/>
          </p:cNvCxnSpPr>
          <p:nvPr/>
        </p:nvCxnSpPr>
        <p:spPr>
          <a:xfrm>
            <a:off x="6096000" y="1805372"/>
            <a:ext cx="2423958" cy="149820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Рисунок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cxnSp>
        <p:nvCxnSpPr>
          <p:cNvPr id="13" name="Прямая со стрелкой 12"/>
          <p:cNvCxnSpPr>
            <a:stCxn id="5" idx="2"/>
            <a:endCxn id="9" idx="3"/>
          </p:cNvCxnSpPr>
          <p:nvPr/>
        </p:nvCxnSpPr>
        <p:spPr>
          <a:xfrm flipH="1">
            <a:off x="1535028" y="3526697"/>
            <a:ext cx="2967987" cy="101442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48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p:cNvPicPr>
            <a:picLocks noChangeAspect="1"/>
          </p:cNvPicPr>
          <p:nvPr/>
        </p:nvPicPr>
        <p:blipFill>
          <a:blip r:embed="rId2"/>
          <a:stretch>
            <a:fillRect/>
          </a:stretch>
        </p:blipFill>
        <p:spPr>
          <a:xfrm>
            <a:off x="699035" y="10927"/>
            <a:ext cx="1627773" cy="1627773"/>
          </a:xfrm>
          <a:prstGeom prst="rect">
            <a:avLst/>
          </a:prstGeom>
        </p:spPr>
      </p:pic>
      <p:sp>
        <p:nvSpPr>
          <p:cNvPr id="2" name="Заголовок 1"/>
          <p:cNvSpPr>
            <a:spLocks noGrp="1"/>
          </p:cNvSpPr>
          <p:nvPr>
            <p:ph type="title"/>
          </p:nvPr>
        </p:nvSpPr>
        <p:spPr>
          <a:xfrm>
            <a:off x="1888435" y="116491"/>
            <a:ext cx="9465365" cy="372931"/>
          </a:xfrm>
        </p:spPr>
        <p:txBody>
          <a:bodyPr>
            <a:normAutofit fontScale="90000"/>
          </a:bodyPr>
          <a:lstStyle/>
          <a:p>
            <a:pPr algn="ctr"/>
            <a:r>
              <a:rPr lang="ru-RU" b="1" dirty="0" smtClean="0">
                <a:solidFill>
                  <a:srgbClr val="00008A"/>
                </a:solidFill>
              </a:rPr>
              <a:t>Модель управления в МБОУ СШ № 2</a:t>
            </a:r>
            <a:endParaRPr lang="ru-RU" b="1" dirty="0">
              <a:solidFill>
                <a:srgbClr val="00008A"/>
              </a:solidFill>
            </a:endParaRPr>
          </a:p>
        </p:txBody>
      </p:sp>
      <p:sp>
        <p:nvSpPr>
          <p:cNvPr id="4" name="Прямоугольник 3"/>
          <p:cNvSpPr/>
          <p:nvPr/>
        </p:nvSpPr>
        <p:spPr>
          <a:xfrm>
            <a:off x="375385" y="952901"/>
            <a:ext cx="327259" cy="51880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latin typeface="Times New Roman" panose="02020603050405020304" pitchFamily="18" charset="0"/>
                <a:cs typeface="Times New Roman" panose="02020603050405020304" pitchFamily="18" charset="0"/>
              </a:rPr>
              <a:t>ЗАИНТЕРЕСОВАННЫЕ </a:t>
            </a:r>
          </a:p>
          <a:p>
            <a:pPr algn="ctr"/>
            <a:r>
              <a:rPr lang="ru-RU" sz="1300" dirty="0">
                <a:solidFill>
                  <a:schemeClr val="tx1"/>
                </a:solidFill>
                <a:latin typeface="Times New Roman" panose="02020603050405020304" pitchFamily="18" charset="0"/>
                <a:cs typeface="Times New Roman" panose="02020603050405020304" pitchFamily="18" charset="0"/>
              </a:rPr>
              <a:t> </a:t>
            </a:r>
            <a:r>
              <a:rPr lang="ru-RU" sz="1300" dirty="0" smtClean="0">
                <a:solidFill>
                  <a:schemeClr val="tx1"/>
                </a:solidFill>
                <a:latin typeface="Times New Roman" panose="02020603050405020304" pitchFamily="18" charset="0"/>
                <a:cs typeface="Times New Roman" panose="02020603050405020304" pitchFamily="18" charset="0"/>
              </a:rPr>
              <a:t>СТОРОНЫ</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02644" y="1944303"/>
            <a:ext cx="288758" cy="30800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ТРЕБОВАНИЯ</a:t>
            </a:r>
            <a:endParaRPr lang="ru-RU"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243110" y="2006867"/>
            <a:ext cx="288758" cy="308008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ТРЕБОВАНИЯ</a:t>
            </a:r>
            <a:endParaRPr lang="ru-RU"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Пятиугольник 7"/>
          <p:cNvSpPr/>
          <p:nvPr/>
        </p:nvSpPr>
        <p:spPr>
          <a:xfrm>
            <a:off x="4027065" y="2863462"/>
            <a:ext cx="4631958" cy="1207965"/>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ОБРАЗОВАТЕЛЬНАЯ ДЕЯТЕЛЬНОСТЬ</a:t>
            </a:r>
          </a:p>
          <a:p>
            <a:pPr algn="ctr"/>
            <a:r>
              <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как ключевой процесс</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558892" y="1809547"/>
            <a:ext cx="1790299" cy="61601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n w="0"/>
                <a:solidFill>
                  <a:schemeClr val="tx1"/>
                </a:solidFill>
                <a:effectLst>
                  <a:outerShdw blurRad="38100" dist="19050" dir="2700000" algn="tl" rotWithShape="0">
                    <a:schemeClr val="dk1">
                      <a:alpha val="40000"/>
                    </a:schemeClr>
                  </a:outerShdw>
                </a:effectLst>
              </a:rPr>
              <a:t>МАРКЕТИНГ</a:t>
            </a:r>
            <a:endParaRPr lang="ru-RU" sz="1400"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p:cNvSpPr/>
          <p:nvPr/>
        </p:nvSpPr>
        <p:spPr>
          <a:xfrm>
            <a:off x="3354606" y="1809547"/>
            <a:ext cx="1790300" cy="61601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n w="0"/>
                <a:solidFill>
                  <a:schemeClr val="tx1"/>
                </a:solidFill>
                <a:effectLst>
                  <a:outerShdw blurRad="38100" dist="19050" dir="2700000" algn="tl" rotWithShape="0">
                    <a:schemeClr val="dk1">
                      <a:alpha val="40000"/>
                    </a:schemeClr>
                  </a:outerShdw>
                </a:effectLst>
              </a:rPr>
              <a:t>ПЛАНИРОВАНИЕ</a:t>
            </a:r>
            <a:endParaRPr lang="ru-RU" sz="1400"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10"/>
          <p:cNvSpPr/>
          <p:nvPr/>
        </p:nvSpPr>
        <p:spPr>
          <a:xfrm>
            <a:off x="5150321" y="1809547"/>
            <a:ext cx="1779470" cy="61601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ln w="0"/>
                <a:solidFill>
                  <a:schemeClr val="tx1"/>
                </a:solidFill>
                <a:effectLst>
                  <a:outerShdw blurRad="38100" dist="19050" dir="2700000" algn="tl" rotWithShape="0">
                    <a:schemeClr val="dk1">
                      <a:alpha val="40000"/>
                    </a:schemeClr>
                  </a:outerShdw>
                </a:effectLst>
              </a:rPr>
              <a:t>РАЗРАБОТКА, ПРОЕКТИРОВАНИЕ</a:t>
            </a:r>
            <a:endParaRPr lang="ru-RU" sz="1300" dirty="0">
              <a:ln w="0"/>
              <a:solidFill>
                <a:schemeClr val="tx1"/>
              </a:solidFill>
              <a:effectLst>
                <a:outerShdw blurRad="38100" dist="19050" dir="2700000" algn="tl" rotWithShape="0">
                  <a:schemeClr val="dk1">
                    <a:alpha val="40000"/>
                  </a:schemeClr>
                </a:outerShdw>
              </a:effectLst>
            </a:endParaRPr>
          </a:p>
        </p:txBody>
      </p:sp>
      <p:sp>
        <p:nvSpPr>
          <p:cNvPr id="12" name="Прямоугольник 11"/>
          <p:cNvSpPr/>
          <p:nvPr/>
        </p:nvSpPr>
        <p:spPr>
          <a:xfrm>
            <a:off x="6929791" y="1809548"/>
            <a:ext cx="1905802" cy="61601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ln w="0"/>
                <a:solidFill>
                  <a:schemeClr val="tx1"/>
                </a:solidFill>
                <a:effectLst>
                  <a:outerShdw blurRad="38100" dist="19050" dir="2700000" algn="tl" rotWithShape="0">
                    <a:schemeClr val="dk1">
                      <a:alpha val="40000"/>
                    </a:schemeClr>
                  </a:outerShdw>
                </a:effectLst>
              </a:rPr>
              <a:t>МЕНЕДЖМЕНТ РЕСУРСОВ</a:t>
            </a:r>
            <a:endParaRPr lang="ru-RU" sz="1300" dirty="0">
              <a:ln w="0"/>
              <a:solidFill>
                <a:schemeClr val="tx1"/>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8835593" y="1809547"/>
            <a:ext cx="1870508" cy="61601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ln w="0"/>
                <a:solidFill>
                  <a:schemeClr val="tx1"/>
                </a:solidFill>
                <a:effectLst>
                  <a:outerShdw blurRad="38100" dist="19050" dir="2700000" algn="tl" rotWithShape="0">
                    <a:schemeClr val="dk1">
                      <a:alpha val="40000"/>
                    </a:schemeClr>
                  </a:outerShdw>
                </a:effectLst>
              </a:rPr>
              <a:t>ИНФОРМИРОВАНИЕ</a:t>
            </a:r>
            <a:endParaRPr lang="ru-RU" sz="1300" dirty="0">
              <a:ln w="0"/>
              <a:solidFill>
                <a:schemeClr val="tx1"/>
              </a:solidFill>
              <a:effectLst>
                <a:outerShdw blurRad="38100" dist="19050" dir="2700000" algn="tl" rotWithShape="0">
                  <a:schemeClr val="dk1">
                    <a:alpha val="40000"/>
                  </a:schemeClr>
                </a:outerShdw>
              </a:effectLst>
            </a:endParaRPr>
          </a:p>
        </p:txBody>
      </p:sp>
      <p:sp>
        <p:nvSpPr>
          <p:cNvPr id="14" name="Прямоугольник 13"/>
          <p:cNvSpPr/>
          <p:nvPr/>
        </p:nvSpPr>
        <p:spPr>
          <a:xfrm>
            <a:off x="4249756" y="1463040"/>
            <a:ext cx="3632936" cy="3465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ПРОЦЕССЫ УПРАВЛЕНИЯ</a:t>
            </a:r>
            <a:endParaRPr lang="ru-RU" dirty="0">
              <a:solidFill>
                <a:schemeClr val="tx1"/>
              </a:solidFill>
            </a:endParaRPr>
          </a:p>
        </p:txBody>
      </p:sp>
      <p:sp>
        <p:nvSpPr>
          <p:cNvPr id="15" name="Прямоугольник 14"/>
          <p:cNvSpPr/>
          <p:nvPr/>
        </p:nvSpPr>
        <p:spPr>
          <a:xfrm>
            <a:off x="1528411" y="4778942"/>
            <a:ext cx="1502946" cy="6256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n w="0"/>
                <a:solidFill>
                  <a:schemeClr val="tx1"/>
                </a:solidFill>
                <a:effectLst>
                  <a:outerShdw blurRad="38100" dist="19050" dir="2700000" algn="tl" rotWithShape="0">
                    <a:schemeClr val="dk1">
                      <a:alpha val="40000"/>
                    </a:schemeClr>
                  </a:outerShdw>
                </a:effectLst>
              </a:rPr>
              <a:t>МАТЕРИАЛЬНО-ТЕХНИЧЕСКОЕ</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16" name="Прямоугольник 15"/>
          <p:cNvSpPr/>
          <p:nvPr/>
        </p:nvSpPr>
        <p:spPr>
          <a:xfrm>
            <a:off x="3036171" y="4778942"/>
            <a:ext cx="1515376" cy="62083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n w="0"/>
                <a:solidFill>
                  <a:schemeClr val="tx1"/>
                </a:solidFill>
                <a:effectLst>
                  <a:outerShdw blurRad="38100" dist="19050" dir="2700000" algn="tl" rotWithShape="0">
                    <a:schemeClr val="dk1">
                      <a:alpha val="40000"/>
                    </a:schemeClr>
                  </a:outerShdw>
                </a:effectLst>
              </a:rPr>
              <a:t>ФИНАНСОВОЕ</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17" name="Прямоугольник 16"/>
          <p:cNvSpPr/>
          <p:nvPr/>
        </p:nvSpPr>
        <p:spPr>
          <a:xfrm>
            <a:off x="4552148" y="4778942"/>
            <a:ext cx="1617045" cy="6160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n w="0"/>
                <a:solidFill>
                  <a:schemeClr val="tx1"/>
                </a:solidFill>
                <a:effectLst>
                  <a:outerShdw blurRad="38100" dist="19050" dir="2700000" algn="tl" rotWithShape="0">
                    <a:schemeClr val="dk1">
                      <a:alpha val="40000"/>
                    </a:schemeClr>
                  </a:outerShdw>
                </a:effectLst>
              </a:rPr>
              <a:t>КАДРОВОЕ</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18" name="Прямоугольник 17"/>
          <p:cNvSpPr/>
          <p:nvPr/>
        </p:nvSpPr>
        <p:spPr>
          <a:xfrm>
            <a:off x="6169795" y="4778942"/>
            <a:ext cx="1588168" cy="6160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ln w="0"/>
                <a:solidFill>
                  <a:schemeClr val="tx1"/>
                </a:solidFill>
                <a:effectLst>
                  <a:outerShdw blurRad="38100" dist="19050" dir="2700000" algn="tl" rotWithShape="0">
                    <a:schemeClr val="dk1">
                      <a:alpha val="40000"/>
                    </a:schemeClr>
                  </a:outerShdw>
                </a:effectLst>
              </a:rPr>
              <a:t>ИНФОРМАЦИОННОЕ</a:t>
            </a:r>
            <a:endParaRPr lang="ru-RU" sz="1050" dirty="0">
              <a:ln w="0"/>
              <a:solidFill>
                <a:schemeClr val="tx1"/>
              </a:solidFill>
              <a:effectLst>
                <a:outerShdw blurRad="38100" dist="19050" dir="2700000" algn="tl" rotWithShape="0">
                  <a:schemeClr val="dk1">
                    <a:alpha val="40000"/>
                  </a:schemeClr>
                </a:outerShdw>
              </a:effectLst>
            </a:endParaRPr>
          </a:p>
        </p:txBody>
      </p:sp>
      <p:sp>
        <p:nvSpPr>
          <p:cNvPr id="19" name="Прямоугольник 18"/>
          <p:cNvSpPr/>
          <p:nvPr/>
        </p:nvSpPr>
        <p:spPr>
          <a:xfrm>
            <a:off x="7757963" y="4778942"/>
            <a:ext cx="1520791" cy="6160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n w="0"/>
                <a:solidFill>
                  <a:schemeClr val="tx1"/>
                </a:solidFill>
                <a:effectLst>
                  <a:outerShdw blurRad="38100" dist="19050" dir="2700000" algn="tl" rotWithShape="0">
                    <a:schemeClr val="dk1">
                      <a:alpha val="40000"/>
                    </a:schemeClr>
                  </a:outerShdw>
                </a:effectLst>
              </a:rPr>
              <a:t>МЕТОДИЧЕСКОЕ</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20" name="Прямоугольник 19"/>
          <p:cNvSpPr/>
          <p:nvPr/>
        </p:nvSpPr>
        <p:spPr>
          <a:xfrm>
            <a:off x="9278754" y="4778942"/>
            <a:ext cx="1520791" cy="6160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n w="0"/>
                <a:solidFill>
                  <a:schemeClr val="tx1"/>
                </a:solidFill>
                <a:effectLst>
                  <a:outerShdw blurRad="38100" dist="19050" dir="2700000" algn="tl" rotWithShape="0">
                    <a:schemeClr val="dk1">
                      <a:alpha val="40000"/>
                    </a:schemeClr>
                  </a:outerShdw>
                </a:effectLst>
              </a:rPr>
              <a:t>ХОЗЯЙСТВЕННОЕ</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21" name="Прямоугольник 20"/>
          <p:cNvSpPr/>
          <p:nvPr/>
        </p:nvSpPr>
        <p:spPr>
          <a:xfrm>
            <a:off x="4249756" y="4427623"/>
            <a:ext cx="3632936" cy="3465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ПРОЦЕССЫ</a:t>
            </a:r>
            <a:r>
              <a:rPr lang="ru-RU" dirty="0" smtClean="0"/>
              <a:t> </a:t>
            </a:r>
            <a:r>
              <a:rPr lang="ru-RU" dirty="0" smtClean="0">
                <a:solidFill>
                  <a:schemeClr val="tx1"/>
                </a:solidFill>
              </a:rPr>
              <a:t>ОБЕСПЕЧЕНИЯ</a:t>
            </a:r>
            <a:endParaRPr lang="ru-RU" dirty="0">
              <a:solidFill>
                <a:schemeClr val="tx1"/>
              </a:solidFill>
            </a:endParaRPr>
          </a:p>
        </p:txBody>
      </p:sp>
      <p:sp>
        <p:nvSpPr>
          <p:cNvPr id="22" name="Прямоугольник 21"/>
          <p:cNvSpPr/>
          <p:nvPr/>
        </p:nvSpPr>
        <p:spPr>
          <a:xfrm>
            <a:off x="4860759" y="924018"/>
            <a:ext cx="2446022" cy="43314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Ответственность руководителя</a:t>
            </a:r>
            <a:endParaRPr lang="ru-RU" sz="1400" dirty="0">
              <a:solidFill>
                <a:schemeClr val="tx1"/>
              </a:solidFill>
            </a:endParaRPr>
          </a:p>
        </p:txBody>
      </p:sp>
      <p:cxnSp>
        <p:nvCxnSpPr>
          <p:cNvPr id="26" name="Скругленная соединительная линия 25"/>
          <p:cNvCxnSpPr>
            <a:stCxn id="22" idx="1"/>
            <a:endCxn id="9" idx="0"/>
          </p:cNvCxnSpPr>
          <p:nvPr/>
        </p:nvCxnSpPr>
        <p:spPr>
          <a:xfrm rot="10800000" flipV="1">
            <a:off x="2454043" y="1140589"/>
            <a:ext cx="2406717" cy="668957"/>
          </a:xfrm>
          <a:prstGeom prst="curved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Скругленная соединительная линия 29"/>
          <p:cNvCxnSpPr/>
          <p:nvPr/>
        </p:nvCxnSpPr>
        <p:spPr>
          <a:xfrm rot="5400000">
            <a:off x="1122813" y="3591091"/>
            <a:ext cx="2353378" cy="12700"/>
          </a:xfrm>
          <a:prstGeom prst="curvedConnector3">
            <a:avLst>
              <a:gd name="adj1" fmla="val 48773"/>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Скругленная соединительная линия 32"/>
          <p:cNvCxnSpPr>
            <a:stCxn id="15" idx="2"/>
          </p:cNvCxnSpPr>
          <p:nvPr/>
        </p:nvCxnSpPr>
        <p:spPr>
          <a:xfrm rot="16200000" flipH="1">
            <a:off x="3915351" y="3769116"/>
            <a:ext cx="618375" cy="3889309"/>
          </a:xfrm>
          <a:prstGeom prst="curved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Скругленная соединительная линия 40"/>
          <p:cNvCxnSpPr>
            <a:stCxn id="13" idx="0"/>
            <a:endCxn id="22" idx="3"/>
          </p:cNvCxnSpPr>
          <p:nvPr/>
        </p:nvCxnSpPr>
        <p:spPr>
          <a:xfrm rot="16200000" flipV="1">
            <a:off x="8204336" y="243036"/>
            <a:ext cx="668957" cy="2464066"/>
          </a:xfrm>
          <a:prstGeom prst="curved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Скругленная соединительная линия 34"/>
          <p:cNvCxnSpPr>
            <a:endCxn id="20" idx="2"/>
          </p:cNvCxnSpPr>
          <p:nvPr/>
        </p:nvCxnSpPr>
        <p:spPr>
          <a:xfrm flipV="1">
            <a:off x="6169193" y="5394960"/>
            <a:ext cx="3869957" cy="627999"/>
          </a:xfrm>
          <a:prstGeom prst="curved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306780" y="5868955"/>
            <a:ext cx="2464067" cy="30800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a:t>
            </a:r>
            <a:r>
              <a:rPr lang="ru-RU" sz="1600" dirty="0" smtClean="0">
                <a:solidFill>
                  <a:schemeClr val="tx1"/>
                </a:solidFill>
              </a:rPr>
              <a:t>остоянное улучшение</a:t>
            </a:r>
            <a:endParaRPr lang="ru-RU" sz="1600" dirty="0">
              <a:solidFill>
                <a:schemeClr val="tx1"/>
              </a:solidFill>
            </a:endParaRPr>
          </a:p>
        </p:txBody>
      </p:sp>
      <p:sp>
        <p:nvSpPr>
          <p:cNvPr id="23" name="Прямоугольник 22"/>
          <p:cNvSpPr/>
          <p:nvPr/>
        </p:nvSpPr>
        <p:spPr>
          <a:xfrm>
            <a:off x="2396691" y="5868955"/>
            <a:ext cx="2464067" cy="30800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мониторинг</a:t>
            </a:r>
            <a:endParaRPr lang="ru-RU" dirty="0">
              <a:solidFill>
                <a:schemeClr val="tx1"/>
              </a:solidFill>
            </a:endParaRPr>
          </a:p>
        </p:txBody>
      </p:sp>
      <p:cxnSp>
        <p:nvCxnSpPr>
          <p:cNvPr id="43" name="Прямая со стрелкой 42"/>
          <p:cNvCxnSpPr>
            <a:stCxn id="20" idx="0"/>
          </p:cNvCxnSpPr>
          <p:nvPr/>
        </p:nvCxnSpPr>
        <p:spPr>
          <a:xfrm flipH="1" flipV="1">
            <a:off x="10039149" y="2420752"/>
            <a:ext cx="1" cy="235819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Стрелка вправо 43"/>
          <p:cNvSpPr/>
          <p:nvPr/>
        </p:nvSpPr>
        <p:spPr>
          <a:xfrm>
            <a:off x="1370492" y="3176283"/>
            <a:ext cx="1674796" cy="58232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право 44"/>
          <p:cNvSpPr/>
          <p:nvPr/>
        </p:nvSpPr>
        <p:spPr>
          <a:xfrm>
            <a:off x="9251482" y="3188373"/>
            <a:ext cx="1674796" cy="58232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11541291" y="988946"/>
            <a:ext cx="327259" cy="51880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latin typeface="Times New Roman" panose="02020603050405020304" pitchFamily="18" charset="0"/>
                <a:cs typeface="Times New Roman" panose="02020603050405020304" pitchFamily="18" charset="0"/>
              </a:rPr>
              <a:t>ЗАИНТЕРЕСОВАННЫЕ </a:t>
            </a:r>
          </a:p>
          <a:p>
            <a:pPr algn="ctr"/>
            <a:r>
              <a:rPr lang="ru-RU" sz="1300" dirty="0">
                <a:solidFill>
                  <a:schemeClr val="tx1"/>
                </a:solidFill>
                <a:latin typeface="Times New Roman" panose="02020603050405020304" pitchFamily="18" charset="0"/>
                <a:cs typeface="Times New Roman" panose="02020603050405020304" pitchFamily="18" charset="0"/>
              </a:rPr>
              <a:t> </a:t>
            </a:r>
            <a:r>
              <a:rPr lang="ru-RU" sz="1300" dirty="0" smtClean="0">
                <a:solidFill>
                  <a:schemeClr val="tx1"/>
                </a:solidFill>
                <a:latin typeface="Times New Roman" panose="02020603050405020304" pitchFamily="18" charset="0"/>
                <a:cs typeface="Times New Roman" panose="02020603050405020304" pitchFamily="18" charset="0"/>
              </a:rPr>
              <a:t>СТОРОНЫ</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683491"/>
            <a:ext cx="10515600" cy="6243782"/>
          </a:xfrm>
        </p:spPr>
        <p:txBody>
          <a:bodyPr/>
          <a:lstStyle/>
          <a:p>
            <a:pPr marL="0" indent="0">
              <a:buNone/>
            </a:pPr>
            <a:endParaRPr lang="ru-RU" dirty="0"/>
          </a:p>
        </p:txBody>
      </p:sp>
    </p:spTree>
    <p:extLst>
      <p:ext uri="{BB962C8B-B14F-4D97-AF65-F5344CB8AC3E}">
        <p14:creationId xmlns:p14="http://schemas.microsoft.com/office/powerpoint/2010/main" val="1140054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6652"/>
          </a:xfrm>
        </p:spPr>
        <p:txBody>
          <a:bodyPr>
            <a:noAutofit/>
          </a:bodyPr>
          <a:lstStyle/>
          <a:p>
            <a:pPr algn="ctr"/>
            <a:r>
              <a:rPr lang="ru-RU" sz="3000" b="1" dirty="0">
                <a:solidFill>
                  <a:srgbClr val="00008A"/>
                </a:solidFill>
                <a:latin typeface="Times New Roman" panose="02020603050405020304" pitchFamily="18" charset="0"/>
                <a:ea typeface="Calibri" panose="020F0502020204030204" pitchFamily="34" charset="0"/>
              </a:rPr>
              <a:t>П</a:t>
            </a:r>
            <a:r>
              <a:rPr lang="ru-RU" sz="3000" b="1" dirty="0" smtClean="0">
                <a:solidFill>
                  <a:srgbClr val="00008A"/>
                </a:solidFill>
                <a:effectLst/>
                <a:latin typeface="Times New Roman" panose="02020603050405020304" pitchFamily="18" charset="0"/>
                <a:ea typeface="Calibri" panose="020F0502020204030204" pitchFamily="34" charset="0"/>
              </a:rPr>
              <a:t>ервоочередные мероприятия по обеспечению безопасности образовательного процесса</a:t>
            </a:r>
            <a:endParaRPr lang="ru-RU" sz="3000" b="1" dirty="0">
              <a:solidFill>
                <a:srgbClr val="00008A"/>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756446748"/>
              </p:ext>
            </p:extLst>
          </p:nvPr>
        </p:nvGraphicFramePr>
        <p:xfrm>
          <a:off x="0" y="1630017"/>
          <a:ext cx="7405060" cy="5033060"/>
        </p:xfrm>
        <a:graphic>
          <a:graphicData uri="http://schemas.openxmlformats.org/drawingml/2006/table">
            <a:tbl>
              <a:tblPr firstRow="1" firstCol="1" bandRow="1"/>
              <a:tblGrid>
                <a:gridCol w="1912348">
                  <a:extLst>
                    <a:ext uri="{9D8B030D-6E8A-4147-A177-3AD203B41FA5}">
                      <a16:colId xmlns:a16="http://schemas.microsoft.com/office/drawing/2014/main" val="20000"/>
                    </a:ext>
                  </a:extLst>
                </a:gridCol>
                <a:gridCol w="2903109">
                  <a:extLst>
                    <a:ext uri="{9D8B030D-6E8A-4147-A177-3AD203B41FA5}">
                      <a16:colId xmlns:a16="http://schemas.microsoft.com/office/drawing/2014/main" val="20001"/>
                    </a:ext>
                  </a:extLst>
                </a:gridCol>
                <a:gridCol w="2589603">
                  <a:extLst>
                    <a:ext uri="{9D8B030D-6E8A-4147-A177-3AD203B41FA5}">
                      <a16:colId xmlns:a16="http://schemas.microsoft.com/office/drawing/2014/main" val="20002"/>
                    </a:ext>
                  </a:extLst>
                </a:gridCol>
              </a:tblGrid>
              <a:tr h="199112">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796446">
                <a:tc>
                  <a:txBody>
                    <a:bodyPr/>
                    <a:lstStyle/>
                    <a:p>
                      <a:pPr>
                        <a:spcAft>
                          <a:spcPts val="0"/>
                        </a:spcAft>
                      </a:pPr>
                      <a:r>
                        <a:rPr lang="ru-RU" sz="1400" b="0" dirty="0">
                          <a:effectLst/>
                          <a:latin typeface="Times New Roman" panose="02020603050405020304" pitchFamily="18" charset="0"/>
                          <a:ea typeface="Calibri" panose="020F0502020204030204" pitchFamily="34" charset="0"/>
                          <a:cs typeface="Times New Roman" panose="02020603050405020304" pitchFamily="18" charset="0"/>
                        </a:rPr>
                        <a:t>Ремонт фасада здания</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Очистка фасада здания от отслаивающейся штукатурки. Оштукатуривание и покраска фасада.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Обеспечен безопасный подход к зданию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7335">
                <a:tc>
                  <a:txBody>
                    <a:bodyPr/>
                    <a:lstStyle/>
                    <a:p>
                      <a:pPr>
                        <a:spcAft>
                          <a:spcPts val="0"/>
                        </a:spcAft>
                      </a:pPr>
                      <a:r>
                        <a:rPr lang="ru-RU" sz="1400" b="0" dirty="0">
                          <a:effectLst/>
                          <a:latin typeface="Times New Roman" panose="02020603050405020304" pitchFamily="18" charset="0"/>
                          <a:ea typeface="Calibri" panose="020F0502020204030204" pitchFamily="34" charset="0"/>
                          <a:cs typeface="Times New Roman" panose="02020603050405020304" pitchFamily="18" charset="0"/>
                        </a:rPr>
                        <a:t>Ремонт цоколя</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материалов. Заделка трещин.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Устранена течь в цоколе здания. В подвальных помещениях не скапливается вода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6446">
                <a:tc>
                  <a:txBody>
                    <a:bodyPr/>
                    <a:lstStyle/>
                    <a:p>
                      <a:pPr>
                        <a:spcAft>
                          <a:spcPts val="0"/>
                        </a:spcAft>
                      </a:pPr>
                      <a:r>
                        <a:rPr lang="ru-RU" sz="1400" b="0" dirty="0">
                          <a:effectLst/>
                          <a:latin typeface="Times New Roman" panose="02020603050405020304" pitchFamily="18" charset="0"/>
                          <a:ea typeface="Calibri" panose="020F0502020204030204" pitchFamily="34" charset="0"/>
                          <a:cs typeface="Times New Roman" panose="02020603050405020304" pitchFamily="18" charset="0"/>
                        </a:rPr>
                        <a:t>Ремонт подвальных помещений</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Вывоз мусора.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материалов, проведение работ силами работников учреждения.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Сухой подвал. Выполнены требования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Госпожнадзора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5869">
                <a:tc>
                  <a:txBody>
                    <a:bodyPr/>
                    <a:lstStyle/>
                    <a:p>
                      <a:pPr>
                        <a:spcAft>
                          <a:spcPts val="0"/>
                        </a:spcAft>
                      </a:pPr>
                      <a:r>
                        <a:rPr lang="ru-RU" sz="1400" b="0" dirty="0">
                          <a:effectLst/>
                          <a:latin typeface="Times New Roman" panose="02020603050405020304" pitchFamily="18" charset="0"/>
                          <a:ea typeface="Calibri" panose="020F0502020204030204" pitchFamily="34" charset="0"/>
                          <a:cs typeface="Times New Roman" panose="02020603050405020304" pitchFamily="18" charset="0"/>
                        </a:rPr>
                        <a:t>Ремонт пожарного водопровода</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Подбор подрядчика, заключение договора на выполнение работ. Демонтаж и монтаж водопровода. Замена пожарных шкафов и кранов.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Установлены новые пожарные шкафы, проложен водопровод.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Выполнены требования Госпожнадзора.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6871">
                <a:tc>
                  <a:txBody>
                    <a:bodyPr/>
                    <a:lstStyle/>
                    <a:p>
                      <a:pPr>
                        <a:spcAft>
                          <a:spcPts val="0"/>
                        </a:spcAft>
                      </a:pPr>
                      <a:r>
                        <a:rPr lang="ru-RU" sz="1400" b="0" dirty="0">
                          <a:effectLst/>
                          <a:latin typeface="Times New Roman" panose="02020603050405020304" pitchFamily="18" charset="0"/>
                          <a:ea typeface="Calibri" panose="020F0502020204030204" pitchFamily="34" charset="0"/>
                          <a:cs typeface="Times New Roman" panose="02020603050405020304" pitchFamily="18" charset="0"/>
                        </a:rPr>
                        <a:t>Капитальный ремонт АПС и СОУЭ</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Подготовка проекта, сметы для участия в областном конкурсе. Проведение закупочных процедур, определение победителя, заключение контракта. Контроль за качеством выполнения работ.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Отремонтирована система АСП и СОУЭ</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5552" y="472531"/>
            <a:ext cx="2096448" cy="279526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061" y="3267795"/>
            <a:ext cx="4786940" cy="3590205"/>
          </a:xfrm>
          <a:prstGeom prst="rect">
            <a:avLst/>
          </a:prstGeom>
          <a:ln>
            <a:noFill/>
          </a:ln>
          <a:effectLst>
            <a:softEdge rad="112500"/>
          </a:effectLst>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29295" t="-1390" b="562"/>
          <a:stretch/>
        </p:blipFill>
        <p:spPr>
          <a:xfrm>
            <a:off x="7405060" y="1407066"/>
            <a:ext cx="2752487" cy="1860729"/>
          </a:xfrm>
          <a:prstGeom prst="rect">
            <a:avLst/>
          </a:prstGeom>
          <a:ln>
            <a:noFill/>
          </a:ln>
          <a:effectLst>
            <a:softEdge rad="112500"/>
          </a:effectLst>
        </p:spPr>
      </p:pic>
    </p:spTree>
    <p:extLst>
      <p:ext uri="{BB962C8B-B14F-4D97-AF65-F5344CB8AC3E}">
        <p14:creationId xmlns:p14="http://schemas.microsoft.com/office/powerpoint/2010/main" val="156911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8903"/>
            <a:ext cx="10515600" cy="993913"/>
          </a:xfrm>
        </p:spPr>
        <p:txBody>
          <a:bodyPr>
            <a:noAutofit/>
          </a:bodyPr>
          <a:lstStyle/>
          <a:p>
            <a:pPr algn="ctr"/>
            <a:r>
              <a:rPr lang="ru-RU" sz="3000" b="1" dirty="0">
                <a:solidFill>
                  <a:srgbClr val="00008A"/>
                </a:solidFill>
              </a:rPr>
              <a:t>Создание современного пространства</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424346513"/>
              </p:ext>
            </p:extLst>
          </p:nvPr>
        </p:nvGraphicFramePr>
        <p:xfrm>
          <a:off x="3551582" y="1044271"/>
          <a:ext cx="8472047" cy="4053840"/>
        </p:xfrm>
        <a:graphic>
          <a:graphicData uri="http://schemas.openxmlformats.org/drawingml/2006/table">
            <a:tbl>
              <a:tblPr firstRow="1" firstCol="1" bandRow="1"/>
              <a:tblGrid>
                <a:gridCol w="1455404">
                  <a:extLst>
                    <a:ext uri="{9D8B030D-6E8A-4147-A177-3AD203B41FA5}">
                      <a16:colId xmlns:a16="http://schemas.microsoft.com/office/drawing/2014/main" val="20000"/>
                    </a:ext>
                  </a:extLst>
                </a:gridCol>
                <a:gridCol w="3841901">
                  <a:extLst>
                    <a:ext uri="{9D8B030D-6E8A-4147-A177-3AD203B41FA5}">
                      <a16:colId xmlns:a16="http://schemas.microsoft.com/office/drawing/2014/main" val="20001"/>
                    </a:ext>
                  </a:extLst>
                </a:gridCol>
                <a:gridCol w="3174742">
                  <a:extLst>
                    <a:ext uri="{9D8B030D-6E8A-4147-A177-3AD203B41FA5}">
                      <a16:colId xmlns:a16="http://schemas.microsoft.com/office/drawing/2014/main" val="20002"/>
                    </a:ext>
                  </a:extLst>
                </a:gridCol>
              </a:tblGrid>
              <a:tr h="168975">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844877">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Ремонт фойе, коридоров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материалов и оборудования. Снятие покрытия стен. Штукатурка, покраска стен, установка потолка «Армстронг». Приобретение стендов, оформление помещений.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Оформлены современные помещения, размещена наглядная информация.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4877">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Ремонт санузлов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Демонтаж оборудования. Приобретение материалов и оборудования. Штукатурка, покраска, укладка плитки, установка сантехнического оборудования. Установка потолка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Армстронг</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Отремонтирован санузел на 1 этаже. Оборудован санузел для сотрудников учреждения.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0778">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Ремонт пищеблока и столовой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Подготовка проекта размещения пищеблока и столовой на 1 этаже здания, согласование проекта и получение согласия в ДМИ. Демонтаж полов и ненесущих перегородок. Заливка полов, монтаж перегородок, штукатурка, покраска, укладка плитки, установка оборудования. Ремонт столов и скамеек.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Пищеблок и столовая перенесены с 3 на 1 этаж. Пищеблок соответствует требованиям СанПиН. Столовая оборудована в современном стиле. Увеличилось количество учащихся, получающих горячее питание в школьной столовой. Устранено предписание Управления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Роспотребнадзора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по АО.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4313"/>
            <a:ext cx="3551583" cy="2663688"/>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30626"/>
            <a:ext cx="3551582" cy="2663687"/>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104" y="5087179"/>
            <a:ext cx="2346519" cy="1759889"/>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379" y="5087179"/>
            <a:ext cx="2346519" cy="1759889"/>
          </a:xfrm>
          <a:prstGeom prst="rect">
            <a:avLst/>
          </a:prstGeom>
          <a:ln>
            <a:noFill/>
          </a:ln>
          <a:effectLst>
            <a:softEdge rad="11250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6829" y="5087179"/>
            <a:ext cx="2336800" cy="1752600"/>
          </a:xfrm>
          <a:prstGeom prst="rect">
            <a:avLst/>
          </a:prstGeom>
          <a:ln>
            <a:noFill/>
          </a:ln>
          <a:effectLst>
            <a:softEdge rad="112500"/>
          </a:effectLst>
        </p:spPr>
      </p:pic>
    </p:spTree>
    <p:extLst>
      <p:ext uri="{BB962C8B-B14F-4D97-AF65-F5344CB8AC3E}">
        <p14:creationId xmlns:p14="http://schemas.microsoft.com/office/powerpoint/2010/main" val="31882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8903"/>
            <a:ext cx="10515600" cy="1023731"/>
          </a:xfrm>
        </p:spPr>
        <p:txBody>
          <a:bodyPr>
            <a:noAutofit/>
          </a:bodyPr>
          <a:lstStyle/>
          <a:p>
            <a:pPr algn="ctr"/>
            <a:r>
              <a:rPr lang="ru-RU" sz="3000" b="1" dirty="0">
                <a:solidFill>
                  <a:srgbClr val="00008A"/>
                </a:solidFill>
              </a:rPr>
              <a:t>Создание современного пространства</a:t>
            </a:r>
          </a:p>
        </p:txBody>
      </p:sp>
      <p:graphicFrame>
        <p:nvGraphicFramePr>
          <p:cNvPr id="6" name="Объект 5"/>
          <p:cNvGraphicFramePr>
            <a:graphicFrameLocks noGrp="1"/>
          </p:cNvGraphicFramePr>
          <p:nvPr>
            <p:ph idx="1"/>
            <p:extLst>
              <p:ext uri="{D42A27DB-BD31-4B8C-83A1-F6EECF244321}">
                <p14:modId xmlns:p14="http://schemas.microsoft.com/office/powerpoint/2010/main" val="859518281"/>
              </p:ext>
            </p:extLst>
          </p:nvPr>
        </p:nvGraphicFramePr>
        <p:xfrm>
          <a:off x="3383597" y="1071545"/>
          <a:ext cx="8701240" cy="3200400"/>
        </p:xfrm>
        <a:graphic>
          <a:graphicData uri="http://schemas.openxmlformats.org/drawingml/2006/table">
            <a:tbl>
              <a:tblPr firstRow="1" firstCol="1" bandRow="1"/>
              <a:tblGrid>
                <a:gridCol w="1628940">
                  <a:extLst>
                    <a:ext uri="{9D8B030D-6E8A-4147-A177-3AD203B41FA5}">
                      <a16:colId xmlns:a16="http://schemas.microsoft.com/office/drawing/2014/main" val="20000"/>
                    </a:ext>
                  </a:extLst>
                </a:gridCol>
                <a:gridCol w="3970697">
                  <a:extLst>
                    <a:ext uri="{9D8B030D-6E8A-4147-A177-3AD203B41FA5}">
                      <a16:colId xmlns:a16="http://schemas.microsoft.com/office/drawing/2014/main" val="20001"/>
                    </a:ext>
                  </a:extLst>
                </a:gridCol>
                <a:gridCol w="3101603">
                  <a:extLst>
                    <a:ext uri="{9D8B030D-6E8A-4147-A177-3AD203B41FA5}">
                      <a16:colId xmlns:a16="http://schemas.microsoft.com/office/drawing/2014/main" val="20002"/>
                    </a:ext>
                  </a:extLst>
                </a:gridCol>
              </a:tblGrid>
              <a:tr h="168975">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Мероприятия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Результаты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844877">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Ремонт учебных кабинетов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Приобретение материалов и оборудования. Снятие покрытия стен. Штукатурка, покраска стен. Укладка линолеума. Приобретение ученической мебели.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 8 кабинетах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установлены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новые комплекты мебели. В 4 кабинетах проведен полный косметический ремонт. В 3 кабинетах осуществлена замена линолеума.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4877">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Оформление пришкольной территории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Восстановление разрушенных вазонов. Разработка макета и создание новых вазонов. Подбор навесных кашпо. Подготовка рассады, высадка на территории.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Восстановлено 4 вазона. Сделано 7 вазонов, приобретены навесные кашпо. Летом высаживается более 300 растений.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5902">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мотивирующей образовательной  среды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Разработана концепция оформления коридоров здания. Произведена закупка материалов, оборудования.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Создана зона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буккроссинга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зона шахмат. Размещена карта мира. В коридорах старших классов размещены таблички с мотивирующими надписями.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66" marR="63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30017" cy="16300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8" y="2105214"/>
            <a:ext cx="3050858" cy="2118916"/>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86" y="4411092"/>
            <a:ext cx="3063760" cy="229782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597" y="4411092"/>
            <a:ext cx="3063760" cy="2297820"/>
          </a:xfrm>
          <a:prstGeom prst="rect">
            <a:avLst/>
          </a:prstGeom>
          <a:ln>
            <a:noFill/>
          </a:ln>
          <a:effectLst>
            <a:softEdge rad="1125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770813" y="4422913"/>
            <a:ext cx="3070835" cy="2303126"/>
          </a:xfrm>
          <a:prstGeom prst="rect">
            <a:avLst/>
          </a:prstGeom>
          <a:ln>
            <a:noFill/>
          </a:ln>
          <a:effectLst>
            <a:softEdge rad="112500"/>
          </a:effectLst>
        </p:spPr>
      </p:pic>
      <p:pic>
        <p:nvPicPr>
          <p:cNvPr id="10" name="Рисунок 9"/>
          <p:cNvPicPr>
            <a:picLocks noChangeAspect="1"/>
          </p:cNvPicPr>
          <p:nvPr/>
        </p:nvPicPr>
        <p:blipFill rotWithShape="1">
          <a:blip r:embed="rId7" cstate="print">
            <a:extLst>
              <a:ext uri="{28A0092B-C50C-407E-A947-70E740481C1C}">
                <a14:useLocalDpi xmlns:a14="http://schemas.microsoft.com/office/drawing/2010/main" val="0"/>
              </a:ext>
            </a:extLst>
          </a:blip>
          <a:srcRect t="433" r="36207"/>
          <a:stretch/>
        </p:blipFill>
        <p:spPr>
          <a:xfrm>
            <a:off x="10165105" y="4422913"/>
            <a:ext cx="1952862" cy="2285999"/>
          </a:xfrm>
          <a:prstGeom prst="rect">
            <a:avLst/>
          </a:prstGeom>
          <a:ln>
            <a:noFill/>
          </a:ln>
          <a:effectLst>
            <a:softEdge rad="112500"/>
          </a:effectLst>
        </p:spPr>
      </p:pic>
    </p:spTree>
    <p:extLst>
      <p:ext uri="{BB962C8B-B14F-4D97-AF65-F5344CB8AC3E}">
        <p14:creationId xmlns:p14="http://schemas.microsoft.com/office/powerpoint/2010/main" val="25215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2447</Words>
  <Application>Microsoft Office PowerPoint</Application>
  <PresentationFormat>Широкоэкранный</PresentationFormat>
  <Paragraphs>310</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Times New Roman</vt:lpstr>
      <vt:lpstr>Тема Office</vt:lpstr>
      <vt:lpstr>муниципальное бюджетное общеобразовательное учреждение  Городского округа «Город Архангельск» «Средняя школа № 2 имени В.Ф. Филиппова»</vt:lpstr>
      <vt:lpstr>Аннотация проекта</vt:lpstr>
      <vt:lpstr>Актуальность проекта</vt:lpstr>
      <vt:lpstr>Цели и задачи проекта</vt:lpstr>
      <vt:lpstr>Участники проекта</vt:lpstr>
      <vt:lpstr>Модель управления в МБОУ СШ № 2</vt:lpstr>
      <vt:lpstr>Первоочередные мероприятия по обеспечению безопасности образовательного процесса</vt:lpstr>
      <vt:lpstr>Создание современного пространства</vt:lpstr>
      <vt:lpstr>Создание современного пространства</vt:lpstr>
      <vt:lpstr>Приобретение оборудования  для обеспечения образовательного процесса</vt:lpstr>
      <vt:lpstr>Привлечение молодых педагогических работников</vt:lpstr>
      <vt:lpstr>Привлечение родительской общественности  в жизнь школы</vt:lpstr>
      <vt:lpstr>Повышение качества образования</vt:lpstr>
      <vt:lpstr>Повышение качества образования</vt:lpstr>
      <vt:lpstr>Разработка и реализация социальных проектов </vt:lpstr>
      <vt:lpstr>Разработка и реализация социальных проектов </vt:lpstr>
      <vt:lpstr>Разработка и реализация социальных проектов </vt:lpstr>
      <vt:lpstr>Привлечение внебюджетных средств</vt:lpstr>
      <vt:lpstr>Показатели результативности  и критерии эффективности </vt:lpstr>
      <vt:lpstr>Показатели результативности  и критерии эффективности </vt:lpstr>
      <vt:lpstr>Риски проекта</vt:lpstr>
      <vt:lpstr>Сделано много – предстоит еще больше…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Городского округа «Город Архангельск» «Средняя школа № 2 имени В.Ф. Филиппова»</dc:title>
  <dc:creator>Лук и Чеснок</dc:creator>
  <cp:lastModifiedBy>Director</cp:lastModifiedBy>
  <cp:revision>42</cp:revision>
  <dcterms:created xsi:type="dcterms:W3CDTF">2021-12-05T13:36:56Z</dcterms:created>
  <dcterms:modified xsi:type="dcterms:W3CDTF">2021-12-11T15:48:49Z</dcterms:modified>
</cp:coreProperties>
</file>