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6" r:id="rId6"/>
    <p:sldId id="260" r:id="rId7"/>
    <p:sldId id="267" r:id="rId8"/>
    <p:sldId id="268" r:id="rId9"/>
    <p:sldId id="269" r:id="rId10"/>
    <p:sldId id="270" r:id="rId11"/>
    <p:sldId id="271" r:id="rId12"/>
    <p:sldId id="261" r:id="rId13"/>
    <p:sldId id="262" r:id="rId14"/>
    <p:sldId id="263" r:id="rId15"/>
    <p:sldId id="264" r:id="rId16"/>
    <p:sldId id="265"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25.04.2022</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25.04.2022</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25.04.2022</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КТО ТАКОЙ НАСТАВНИК</a:t>
            </a:r>
            <a:r>
              <a:rPr lang="ru-RU" b="1" dirty="0"/>
              <a:t/>
            </a:r>
            <a:br>
              <a:rPr lang="ru-RU" b="1" dirty="0"/>
            </a:br>
            <a:endParaRPr lang="ru-RU" dirty="0"/>
          </a:p>
        </p:txBody>
      </p:sp>
      <p:sp>
        <p:nvSpPr>
          <p:cNvPr id="3" name="Объект 2"/>
          <p:cNvSpPr>
            <a:spLocks noGrp="1"/>
          </p:cNvSpPr>
          <p:nvPr>
            <p:ph idx="1"/>
          </p:nvPr>
        </p:nvSpPr>
        <p:spPr/>
        <p:txBody>
          <a:bodyPr/>
          <a:lstStyle/>
          <a:p>
            <a:pPr algn="just"/>
            <a:r>
              <a:rPr lang="ru-RU" dirty="0" smtClean="0"/>
              <a:t>В английском языке наставника называют ментором (</a:t>
            </a:r>
            <a:r>
              <a:rPr lang="en-US" dirty="0" smtClean="0"/>
              <a:t>mentor)</a:t>
            </a:r>
            <a:r>
              <a:rPr lang="ru-RU" dirty="0" smtClean="0"/>
              <a:t>, что в переводе имеет довольно широкое значение – наставник, воспитатель, руководитель. </a:t>
            </a:r>
          </a:p>
          <a:p>
            <a:pPr algn="just"/>
            <a:r>
              <a:rPr lang="ru-RU" dirty="0" smtClean="0"/>
              <a:t>Иными словами наставник  – человек, передающий свои знания и опыт другому человеку или группе людей</a:t>
            </a:r>
            <a:endParaRPr lang="ru-RU" dirty="0"/>
          </a:p>
        </p:txBody>
      </p:sp>
    </p:spTree>
    <p:extLst>
      <p:ext uri="{BB962C8B-B14F-4D97-AF65-F5344CB8AC3E}">
        <p14:creationId xmlns:p14="http://schemas.microsoft.com/office/powerpoint/2010/main" val="311201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дает наставник?</a:t>
            </a:r>
          </a:p>
        </p:txBody>
      </p:sp>
      <p:sp>
        <p:nvSpPr>
          <p:cNvPr id="3" name="Объект 2"/>
          <p:cNvSpPr>
            <a:spLocks noGrp="1"/>
          </p:cNvSpPr>
          <p:nvPr>
            <p:ph idx="1"/>
          </p:nvPr>
        </p:nvSpPr>
        <p:spPr/>
        <p:txBody>
          <a:bodyPr>
            <a:normAutofit fontScale="85000" lnSpcReduction="20000"/>
          </a:bodyPr>
          <a:lstStyle/>
          <a:p>
            <a:r>
              <a:rPr lang="ru-RU" b="1" dirty="0"/>
              <a:t>Поддержать и оценить любую идею</a:t>
            </a:r>
          </a:p>
          <a:p>
            <a:pPr marL="114300" indent="0">
              <a:buNone/>
            </a:pPr>
            <a:r>
              <a:rPr lang="ru-RU" dirty="0"/>
              <a:t>Когда у вас появляется новая идея, и вы её рассказываете друзьям, родственникам, знакомым — очень часто можете услышать непонимание и призыв к тому, чтобы всё оставалось как раньше. </a:t>
            </a:r>
            <a:r>
              <a:rPr lang="ru-RU" dirty="0" smtClean="0"/>
              <a:t>А</a:t>
            </a:r>
            <a:r>
              <a:rPr lang="ru-RU" dirty="0"/>
              <a:t> родители просто переживают за вас. </a:t>
            </a:r>
            <a:endParaRPr lang="ru-RU" dirty="0" smtClean="0"/>
          </a:p>
          <a:p>
            <a:pPr marL="114300" indent="0">
              <a:buNone/>
            </a:pPr>
            <a:endParaRPr lang="ru-RU" dirty="0"/>
          </a:p>
          <a:p>
            <a:pPr marL="114300" indent="0">
              <a:buNone/>
            </a:pPr>
            <a:r>
              <a:rPr lang="ru-RU" dirty="0" smtClean="0"/>
              <a:t>Любое </a:t>
            </a:r>
            <a:r>
              <a:rPr lang="ru-RU" dirty="0"/>
              <a:t>новое начинание — это риск. Хоть вы и понимаете, что это риск необходимый. Он двигает вас вперёд. Но для родителей вы навсегда останетесь их маленьким ребёнком. Не пытайтесь это поменять. Просто примите как есть. Вам очень повезло, если родители вас поддерживают. </a:t>
            </a:r>
            <a:r>
              <a:rPr lang="ru-RU" dirty="0" smtClean="0"/>
              <a:t> </a:t>
            </a:r>
          </a:p>
          <a:p>
            <a:pPr marL="114300" indent="0">
              <a:buNone/>
            </a:pPr>
            <a:endParaRPr lang="ru-RU" dirty="0"/>
          </a:p>
          <a:p>
            <a:pPr marL="114300" indent="0">
              <a:buNone/>
            </a:pPr>
            <a:r>
              <a:rPr lang="ru-RU" dirty="0" smtClean="0"/>
              <a:t>Как </a:t>
            </a:r>
            <a:r>
              <a:rPr lang="ru-RU" dirty="0"/>
              <a:t>раз наставник любые идеи выслушает, трезво оценит со стороны и поддержит, если идея интересна и </a:t>
            </a:r>
            <a:r>
              <a:rPr lang="ru-RU" dirty="0" smtClean="0"/>
              <a:t>перспективна.</a:t>
            </a:r>
            <a:endParaRPr lang="ru-RU" dirty="0"/>
          </a:p>
        </p:txBody>
      </p:sp>
    </p:spTree>
    <p:extLst>
      <p:ext uri="{BB962C8B-B14F-4D97-AF65-F5344CB8AC3E}">
        <p14:creationId xmlns:p14="http://schemas.microsoft.com/office/powerpoint/2010/main" val="2898063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дает наставник?</a:t>
            </a:r>
          </a:p>
        </p:txBody>
      </p:sp>
      <p:sp>
        <p:nvSpPr>
          <p:cNvPr id="3" name="Объект 2"/>
          <p:cNvSpPr>
            <a:spLocks noGrp="1"/>
          </p:cNvSpPr>
          <p:nvPr>
            <p:ph idx="1"/>
          </p:nvPr>
        </p:nvSpPr>
        <p:spPr/>
        <p:txBody>
          <a:bodyPr/>
          <a:lstStyle/>
          <a:p>
            <a:r>
              <a:rPr lang="ru-RU" b="1" dirty="0"/>
              <a:t>Поставить на место. </a:t>
            </a:r>
            <a:endParaRPr lang="ru-RU" b="1" dirty="0" smtClean="0"/>
          </a:p>
          <a:p>
            <a:pPr marL="114300" indent="0">
              <a:buNone/>
            </a:pPr>
            <a:r>
              <a:rPr lang="ru-RU" dirty="0" smtClean="0"/>
              <a:t>Можно отметить </a:t>
            </a:r>
            <a:r>
              <a:rPr lang="ru-RU" dirty="0"/>
              <a:t>один побочный эффект, который </a:t>
            </a:r>
            <a:r>
              <a:rPr lang="ru-RU" dirty="0" smtClean="0"/>
              <a:t>может появиться: когда </a:t>
            </a:r>
            <a:r>
              <a:rPr lang="ru-RU" dirty="0"/>
              <a:t>вы развиваетесь, а круг общения ещё не поменяли — вы начинает считать себя лучше других. Это страшное и ошибочное мнение. Это не приведёт ни к чему хорошему. </a:t>
            </a:r>
            <a:endParaRPr lang="ru-RU" dirty="0" smtClean="0"/>
          </a:p>
          <a:p>
            <a:pPr marL="114300" indent="0">
              <a:buNone/>
            </a:pPr>
            <a:endParaRPr lang="ru-RU" dirty="0"/>
          </a:p>
          <a:p>
            <a:pPr marL="114300" indent="0">
              <a:buNone/>
            </a:pPr>
            <a:r>
              <a:rPr lang="ru-RU" dirty="0" smtClean="0"/>
              <a:t>Как </a:t>
            </a:r>
            <a:r>
              <a:rPr lang="ru-RU" dirty="0"/>
              <a:t>раз наставник всегда сможет </a:t>
            </a:r>
            <a:r>
              <a:rPr lang="ru-RU" dirty="0" smtClean="0"/>
              <a:t>«опустить </a:t>
            </a:r>
            <a:r>
              <a:rPr lang="ru-RU" dirty="0"/>
              <a:t>вас с небес на </a:t>
            </a:r>
            <a:r>
              <a:rPr lang="ru-RU" dirty="0" smtClean="0"/>
              <a:t>землю» </a:t>
            </a:r>
            <a:r>
              <a:rPr lang="ru-RU" dirty="0"/>
              <a:t>и придать новый импульс к развитию.</a:t>
            </a:r>
          </a:p>
        </p:txBody>
      </p:sp>
    </p:spTree>
    <p:extLst>
      <p:ext uri="{BB962C8B-B14F-4D97-AF65-F5344CB8AC3E}">
        <p14:creationId xmlns:p14="http://schemas.microsoft.com/office/powerpoint/2010/main" val="406256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Психологические проблемы наставничества</a:t>
            </a:r>
            <a:endParaRPr lang="ru-RU" dirty="0"/>
          </a:p>
        </p:txBody>
      </p:sp>
      <p:sp>
        <p:nvSpPr>
          <p:cNvPr id="3" name="Объект 2"/>
          <p:cNvSpPr>
            <a:spLocks noGrp="1"/>
          </p:cNvSpPr>
          <p:nvPr>
            <p:ph idx="1"/>
          </p:nvPr>
        </p:nvSpPr>
        <p:spPr/>
        <p:txBody>
          <a:bodyPr>
            <a:normAutofit/>
          </a:bodyPr>
          <a:lstStyle/>
          <a:p>
            <a:r>
              <a:rPr lang="ru-RU" dirty="0"/>
              <a:t>О</a:t>
            </a:r>
            <a:r>
              <a:rPr lang="ru-RU" dirty="0" smtClean="0"/>
              <a:t>тбор </a:t>
            </a:r>
            <a:r>
              <a:rPr lang="ru-RU" dirty="0"/>
              <a:t>наставников и </a:t>
            </a:r>
            <a:r>
              <a:rPr lang="ru-RU" dirty="0" smtClean="0"/>
              <a:t>подопечных, </a:t>
            </a:r>
            <a:r>
              <a:rPr lang="ru-RU" dirty="0"/>
              <a:t>организация взаимоотношений между ними</a:t>
            </a:r>
            <a:r>
              <a:rPr lang="ru-RU" dirty="0" smtClean="0"/>
              <a:t>.</a:t>
            </a:r>
          </a:p>
          <a:p>
            <a:r>
              <a:rPr lang="ru-RU" dirty="0" smtClean="0"/>
              <a:t>Спад энтузиазма, отсутствие интереса у обоих сторон</a:t>
            </a:r>
          </a:p>
          <a:p>
            <a:r>
              <a:rPr lang="ru-RU" dirty="0" smtClean="0"/>
              <a:t>Неподготовленность самих наставников (нехватка опыта и недостаточная квалификация наставников)</a:t>
            </a:r>
          </a:p>
          <a:p>
            <a:r>
              <a:rPr lang="ru-RU" dirty="0" smtClean="0"/>
              <a:t>Сопротивление (незаинтересованность) подопечных</a:t>
            </a:r>
            <a:r>
              <a:rPr lang="ru-RU" dirty="0"/>
              <a:t>.</a:t>
            </a:r>
          </a:p>
        </p:txBody>
      </p:sp>
    </p:spTree>
    <p:extLst>
      <p:ext uri="{BB962C8B-B14F-4D97-AF65-F5344CB8AC3E}">
        <p14:creationId xmlns:p14="http://schemas.microsoft.com/office/powerpoint/2010/main" val="2147413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в развитии отношений наставничества</a:t>
            </a:r>
            <a:endParaRPr lang="ru-RU" dirty="0"/>
          </a:p>
        </p:txBody>
      </p:sp>
      <p:sp>
        <p:nvSpPr>
          <p:cNvPr id="3" name="Текст 2"/>
          <p:cNvSpPr>
            <a:spLocks noGrp="1"/>
          </p:cNvSpPr>
          <p:nvPr>
            <p:ph type="body" idx="1"/>
          </p:nvPr>
        </p:nvSpPr>
        <p:spPr/>
        <p:txBody>
          <a:bodyPr/>
          <a:lstStyle/>
          <a:p>
            <a:r>
              <a:rPr lang="ru-RU" dirty="0" smtClean="0"/>
              <a:t>Первый этап</a:t>
            </a:r>
            <a:endParaRPr lang="ru-RU" dirty="0"/>
          </a:p>
        </p:txBody>
      </p:sp>
      <p:sp>
        <p:nvSpPr>
          <p:cNvPr id="4" name="Объект 3"/>
          <p:cNvSpPr>
            <a:spLocks noGrp="1"/>
          </p:cNvSpPr>
          <p:nvPr>
            <p:ph sz="half" idx="2"/>
          </p:nvPr>
        </p:nvSpPr>
        <p:spPr/>
        <p:txBody>
          <a:bodyPr>
            <a:normAutofit fontScale="85000" lnSpcReduction="10000"/>
          </a:bodyPr>
          <a:lstStyle/>
          <a:p>
            <a:r>
              <a:rPr lang="ru-RU" dirty="0" smtClean="0"/>
              <a:t> </a:t>
            </a:r>
            <a:r>
              <a:rPr lang="ru-RU" dirty="0"/>
              <a:t>введение (принятие) - длится от 6 до 12 месяцев, в течение которых участники знакомятся друг с другом и определяют, что они могут предложить и ожидать друг от друга. </a:t>
            </a:r>
            <a:r>
              <a:rPr lang="ru-RU" dirty="0">
                <a:ea typeface="Calibri"/>
                <a:cs typeface="Times New Roman"/>
              </a:rPr>
              <a:t>На данном этапе между наставником и </a:t>
            </a:r>
            <a:r>
              <a:rPr lang="ru-RU" dirty="0" smtClean="0">
                <a:ea typeface="Calibri"/>
                <a:cs typeface="Times New Roman"/>
              </a:rPr>
              <a:t>воспитанником могут </a:t>
            </a:r>
            <a:r>
              <a:rPr lang="ru-RU" dirty="0">
                <a:ea typeface="Calibri"/>
                <a:cs typeface="Times New Roman"/>
              </a:rPr>
              <a:t>возникнуть недопонимания, расхождения во взглядах</a:t>
            </a:r>
            <a:endParaRPr lang="ru-RU" dirty="0"/>
          </a:p>
        </p:txBody>
      </p:sp>
      <p:sp>
        <p:nvSpPr>
          <p:cNvPr id="5" name="Текст 4"/>
          <p:cNvSpPr>
            <a:spLocks noGrp="1"/>
          </p:cNvSpPr>
          <p:nvPr>
            <p:ph type="body" sz="quarter" idx="3"/>
          </p:nvPr>
        </p:nvSpPr>
        <p:spPr/>
        <p:txBody>
          <a:bodyPr/>
          <a:lstStyle/>
          <a:p>
            <a:r>
              <a:rPr lang="ru-RU" dirty="0" smtClean="0"/>
              <a:t>Второй этап</a:t>
            </a:r>
            <a:endParaRPr lang="ru-RU" dirty="0"/>
          </a:p>
        </p:txBody>
      </p:sp>
      <p:sp>
        <p:nvSpPr>
          <p:cNvPr id="6" name="Объект 5"/>
          <p:cNvSpPr>
            <a:spLocks noGrp="1"/>
          </p:cNvSpPr>
          <p:nvPr>
            <p:ph sz="quarter" idx="4"/>
          </p:nvPr>
        </p:nvSpPr>
        <p:spPr/>
        <p:txBody>
          <a:bodyPr>
            <a:normAutofit fontScale="70000" lnSpcReduction="20000"/>
          </a:bodyPr>
          <a:lstStyle/>
          <a:p>
            <a:r>
              <a:rPr lang="ru-RU" dirty="0">
                <a:ea typeface="Calibri"/>
                <a:cs typeface="Times New Roman"/>
              </a:rPr>
              <a:t>развитие, продолжается от 1 года до </a:t>
            </a:r>
            <a:r>
              <a:rPr lang="ru-RU" dirty="0" smtClean="0">
                <a:ea typeface="Calibri"/>
                <a:cs typeface="Times New Roman"/>
              </a:rPr>
              <a:t>3 </a:t>
            </a:r>
            <a:r>
              <a:rPr lang="ru-RU" dirty="0">
                <a:ea typeface="Calibri"/>
                <a:cs typeface="Times New Roman"/>
              </a:rPr>
              <a:t>лет и является активной стадией отношений наставничества. Здесь происходит углубление связи между сторонами процесса наставничества. Наставник должен оказать реальную, квалифицированную помощь своему </a:t>
            </a:r>
            <a:r>
              <a:rPr lang="ru-RU" dirty="0" smtClean="0">
                <a:ea typeface="Calibri"/>
                <a:cs typeface="Times New Roman"/>
              </a:rPr>
              <a:t>воспитаннику. На этом этапе происходит раскрытие </a:t>
            </a:r>
            <a:r>
              <a:rPr lang="ru-RU" dirty="0">
                <a:ea typeface="Calibri"/>
                <a:cs typeface="Times New Roman"/>
              </a:rPr>
              <a:t>потенциала, способностей </a:t>
            </a:r>
            <a:r>
              <a:rPr lang="ru-RU" dirty="0" smtClean="0">
                <a:ea typeface="Calibri"/>
                <a:cs typeface="Times New Roman"/>
              </a:rPr>
              <a:t>воспитанника, </a:t>
            </a:r>
            <a:r>
              <a:rPr lang="ru-RU" dirty="0">
                <a:ea typeface="Calibri"/>
                <a:cs typeface="Times New Roman"/>
              </a:rPr>
              <a:t>предоставления ему возможности быть </a:t>
            </a:r>
            <a:r>
              <a:rPr lang="ru-RU" dirty="0" smtClean="0">
                <a:ea typeface="Calibri"/>
                <a:cs typeface="Times New Roman"/>
              </a:rPr>
              <a:t>замеченным. </a:t>
            </a:r>
            <a:endParaRPr lang="ru-RU" dirty="0"/>
          </a:p>
        </p:txBody>
      </p:sp>
    </p:spTree>
    <p:extLst>
      <p:ext uri="{BB962C8B-B14F-4D97-AF65-F5344CB8AC3E}">
        <p14:creationId xmlns:p14="http://schemas.microsoft.com/office/powerpoint/2010/main" val="213661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Этапы в развитии отношений наставничества</a:t>
            </a:r>
          </a:p>
        </p:txBody>
      </p:sp>
      <p:sp>
        <p:nvSpPr>
          <p:cNvPr id="3" name="Объект 2"/>
          <p:cNvSpPr>
            <a:spLocks noGrp="1"/>
          </p:cNvSpPr>
          <p:nvPr>
            <p:ph idx="1"/>
          </p:nvPr>
        </p:nvSpPr>
        <p:spPr/>
        <p:txBody>
          <a:bodyPr>
            <a:normAutofit fontScale="92500" lnSpcReduction="10000"/>
          </a:bodyPr>
          <a:lstStyle/>
          <a:p>
            <a:pPr marL="0" indent="0">
              <a:buNone/>
            </a:pPr>
            <a:r>
              <a:rPr lang="ru-RU" b="1" dirty="0" smtClean="0"/>
              <a:t>Третий этап</a:t>
            </a:r>
          </a:p>
          <a:p>
            <a:r>
              <a:rPr lang="ru-RU" dirty="0"/>
              <a:t>Третий этап является наиболее трудным, потому что означает прекращение достаточно длительных и тесных взаимоотношений между двумя людьми - наставником и </a:t>
            </a:r>
            <a:r>
              <a:rPr lang="ru-RU" dirty="0" smtClean="0"/>
              <a:t>воспитанником. </a:t>
            </a:r>
            <a:r>
              <a:rPr lang="ru-RU" dirty="0"/>
              <a:t>Процесс отделения является необходимым, потому что </a:t>
            </a:r>
            <a:r>
              <a:rPr lang="ru-RU" dirty="0" smtClean="0"/>
              <a:t>подопечный стремится </a:t>
            </a:r>
            <a:r>
              <a:rPr lang="ru-RU" dirty="0"/>
              <a:t>получить больше независимости </a:t>
            </a:r>
            <a:r>
              <a:rPr lang="ru-RU" dirty="0" smtClean="0"/>
              <a:t> </a:t>
            </a:r>
            <a:r>
              <a:rPr lang="ru-RU" dirty="0"/>
              <a:t>и хочет, выйдя из под покровительственного влияния, наилучшим образом продемонстрировать свои </a:t>
            </a:r>
            <a:r>
              <a:rPr lang="ru-RU" dirty="0" smtClean="0"/>
              <a:t>способности</a:t>
            </a:r>
            <a:r>
              <a:rPr lang="ru-RU" dirty="0"/>
              <a:t>. В свою очередь, для наставника это возможность продемонстрировать себе и другим, что поставленные задачи достигнуты, и вклад в развитие </a:t>
            </a:r>
            <a:r>
              <a:rPr lang="ru-RU" dirty="0" smtClean="0"/>
              <a:t>был не напрасным. </a:t>
            </a:r>
            <a:endParaRPr lang="ru-RU" dirty="0"/>
          </a:p>
          <a:p>
            <a:endParaRPr lang="ru-RU" dirty="0" smtClean="0"/>
          </a:p>
          <a:p>
            <a:endParaRPr lang="ru-RU" dirty="0"/>
          </a:p>
        </p:txBody>
      </p:sp>
    </p:spTree>
    <p:extLst>
      <p:ext uri="{BB962C8B-B14F-4D97-AF65-F5344CB8AC3E}">
        <p14:creationId xmlns:p14="http://schemas.microsoft.com/office/powerpoint/2010/main" val="2108814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 наставничества</a:t>
            </a:r>
            <a:endParaRPr lang="ru-RU" dirty="0"/>
          </a:p>
        </p:txBody>
      </p:sp>
      <p:sp>
        <p:nvSpPr>
          <p:cNvPr id="3" name="Объект 2"/>
          <p:cNvSpPr>
            <a:spLocks noGrp="1"/>
          </p:cNvSpPr>
          <p:nvPr>
            <p:ph idx="1"/>
          </p:nvPr>
        </p:nvSpPr>
        <p:spPr/>
        <p:txBody>
          <a:bodyPr>
            <a:normAutofit/>
          </a:bodyPr>
          <a:lstStyle/>
          <a:p>
            <a:r>
              <a:rPr lang="ru-RU" dirty="0" smtClean="0"/>
              <a:t>Тщательный анализ успехов и смелый разбор недоработок. </a:t>
            </a:r>
          </a:p>
          <a:p>
            <a:r>
              <a:rPr lang="ru-RU" dirty="0"/>
              <a:t>П</a:t>
            </a:r>
            <a:r>
              <a:rPr lang="ru-RU" dirty="0" smtClean="0"/>
              <a:t>опытаться </a:t>
            </a:r>
            <a:r>
              <a:rPr lang="ru-RU" dirty="0"/>
              <a:t>сориентировать подопечного на продолжение самостоятельной работы по самопознанию, самообучению и самовоспитанию своей личности </a:t>
            </a:r>
            <a:endParaRPr lang="ru-RU" dirty="0" smtClean="0"/>
          </a:p>
          <a:p>
            <a:pPr marL="0" indent="0" algn="ctr">
              <a:buNone/>
            </a:pPr>
            <a:r>
              <a:rPr lang="ru-RU" dirty="0" smtClean="0"/>
              <a:t>И если человек последует советам наставника, это будет лучший итог наставничества.</a:t>
            </a:r>
            <a:endParaRPr lang="ru-RU" dirty="0"/>
          </a:p>
          <a:p>
            <a:endParaRPr lang="ru-RU" dirty="0" smtClean="0"/>
          </a:p>
        </p:txBody>
      </p:sp>
    </p:spTree>
    <p:extLst>
      <p:ext uri="{BB962C8B-B14F-4D97-AF65-F5344CB8AC3E}">
        <p14:creationId xmlns:p14="http://schemas.microsoft.com/office/powerpoint/2010/main" val="6401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Девиз наставника</a:t>
            </a:r>
            <a:endParaRPr lang="ru-RU" dirty="0"/>
          </a:p>
        </p:txBody>
      </p:sp>
      <p:sp>
        <p:nvSpPr>
          <p:cNvPr id="3" name="Объект 2"/>
          <p:cNvSpPr>
            <a:spLocks noGrp="1"/>
          </p:cNvSpPr>
          <p:nvPr>
            <p:ph idx="1"/>
          </p:nvPr>
        </p:nvSpPr>
        <p:spPr/>
        <p:txBody>
          <a:bodyPr>
            <a:normAutofit/>
          </a:bodyPr>
          <a:lstStyle/>
          <a:p>
            <a:pPr marL="0" indent="0" algn="ctr">
              <a:buNone/>
            </a:pPr>
            <a:r>
              <a:rPr lang="ru-RU" sz="6000" b="1" dirty="0" smtClean="0"/>
              <a:t>Чтобы иметь право учить других, нужно постоянно учиться самому!</a:t>
            </a:r>
            <a:endParaRPr lang="ru-RU" sz="6000" b="1" dirty="0"/>
          </a:p>
        </p:txBody>
      </p:sp>
    </p:spTree>
    <p:extLst>
      <p:ext uri="{BB962C8B-B14F-4D97-AF65-F5344CB8AC3E}">
        <p14:creationId xmlns:p14="http://schemas.microsoft.com/office/powerpoint/2010/main" val="132623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Психологические аспекты наставничества</a:t>
            </a:r>
            <a:endParaRPr lang="ru-RU" dirty="0"/>
          </a:p>
        </p:txBody>
      </p:sp>
      <p:sp>
        <p:nvSpPr>
          <p:cNvPr id="3" name="Объект 2"/>
          <p:cNvSpPr>
            <a:spLocks noGrp="1"/>
          </p:cNvSpPr>
          <p:nvPr>
            <p:ph sz="half" idx="1"/>
          </p:nvPr>
        </p:nvSpPr>
        <p:spPr/>
        <p:txBody>
          <a:bodyPr>
            <a:normAutofit fontScale="70000" lnSpcReduction="20000"/>
          </a:bodyPr>
          <a:lstStyle/>
          <a:p>
            <a:pPr algn="just"/>
            <a:r>
              <a:rPr lang="ru-RU" dirty="0" smtClean="0"/>
              <a:t>Великий русский педагог Константин Дмитриевич Ушинский</a:t>
            </a:r>
          </a:p>
          <a:p>
            <a:pPr marL="0" indent="0" algn="just">
              <a:buNone/>
            </a:pPr>
            <a:r>
              <a:rPr lang="ru-RU" dirty="0" smtClean="0"/>
              <a:t>«Воспитатель должен знать человека в семье, в обществе, среди народа и наедине со своей совестью…и в радости и в горе, в величии и унижении, в избытке сил и болезни, среди неограниченных надежд и на одре смерти. Только тогда будет он в состоянии черпать в самой природе человеческой средства воспитательного влияния, - а средства эти огромны!»</a:t>
            </a:r>
            <a:endParaRPr lang="ru-RU"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648200" y="1725935"/>
            <a:ext cx="4038600" cy="4393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422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Задачи современного наставника</a:t>
            </a:r>
            <a:endParaRPr lang="ru-RU" dirty="0"/>
          </a:p>
        </p:txBody>
      </p:sp>
      <p:sp>
        <p:nvSpPr>
          <p:cNvPr id="3" name="Объект 2"/>
          <p:cNvSpPr>
            <a:spLocks noGrp="1"/>
          </p:cNvSpPr>
          <p:nvPr>
            <p:ph idx="1"/>
          </p:nvPr>
        </p:nvSpPr>
        <p:spPr/>
        <p:txBody>
          <a:bodyPr>
            <a:normAutofit/>
          </a:bodyPr>
          <a:lstStyle/>
          <a:p>
            <a:pPr marL="114300" indent="0" algn="just">
              <a:buNone/>
            </a:pPr>
            <a:r>
              <a:rPr lang="ru-RU" dirty="0"/>
              <a:t>С</a:t>
            </a:r>
            <a:r>
              <a:rPr lang="ru-RU" dirty="0" smtClean="0"/>
              <a:t>ледует рассматривать задачи в трех плоскостях:</a:t>
            </a:r>
          </a:p>
          <a:p>
            <a:pPr marL="514350" indent="-514350" algn="just">
              <a:buAutoNum type="arabicParenR"/>
            </a:pPr>
            <a:r>
              <a:rPr lang="ru-RU" dirty="0" smtClean="0"/>
              <a:t>Способности, возможности и интересы наставника и подопечного</a:t>
            </a:r>
          </a:p>
          <a:p>
            <a:pPr marL="514350" indent="-514350" algn="just">
              <a:buAutoNum type="arabicParenR"/>
            </a:pPr>
            <a:r>
              <a:rPr lang="ru-RU" dirty="0"/>
              <a:t>П</a:t>
            </a:r>
            <a:r>
              <a:rPr lang="ru-RU" dirty="0" smtClean="0"/>
              <a:t>отенциал подопечного</a:t>
            </a:r>
          </a:p>
          <a:p>
            <a:pPr marL="514350" indent="-514350" algn="just">
              <a:buAutoNum type="arabicParenR"/>
            </a:pPr>
            <a:r>
              <a:rPr lang="ru-RU" dirty="0" smtClean="0"/>
              <a:t>Взаимоотношения наставника и воспитанника, и эффективность положительного влияния первого на второго</a:t>
            </a:r>
          </a:p>
          <a:p>
            <a:pPr marL="0" indent="0" algn="just">
              <a:buNone/>
            </a:pPr>
            <a:r>
              <a:rPr lang="ru-RU" dirty="0" smtClean="0"/>
              <a:t>Другими словами задачи ставятся исходя из  психологии личности наставника, воспитанника и их взаимоотношений друг на друга.</a:t>
            </a:r>
            <a:endParaRPr lang="ru-RU" dirty="0"/>
          </a:p>
        </p:txBody>
      </p:sp>
    </p:spTree>
    <p:extLst>
      <p:ext uri="{BB962C8B-B14F-4D97-AF65-F5344CB8AC3E}">
        <p14:creationId xmlns:p14="http://schemas.microsoft.com/office/powerpoint/2010/main" val="156517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качества наставника</a:t>
            </a:r>
            <a:endParaRPr lang="ru-RU" dirty="0"/>
          </a:p>
        </p:txBody>
      </p:sp>
      <p:sp>
        <p:nvSpPr>
          <p:cNvPr id="3" name="Объект 2"/>
          <p:cNvSpPr>
            <a:spLocks noGrp="1"/>
          </p:cNvSpPr>
          <p:nvPr>
            <p:ph idx="1"/>
          </p:nvPr>
        </p:nvSpPr>
        <p:spPr/>
        <p:txBody>
          <a:bodyPr>
            <a:normAutofit/>
          </a:bodyPr>
          <a:lstStyle/>
          <a:p>
            <a:endParaRPr lang="ru-RU" sz="2800" b="1" dirty="0" smtClean="0"/>
          </a:p>
          <a:p>
            <a:pPr algn="just"/>
            <a:r>
              <a:rPr lang="ru-RU" sz="2800" dirty="0" smtClean="0"/>
              <a:t>Главное и самое большое качество наставника – его склонность и огромное желание к участию в этом благородном и важном деле. </a:t>
            </a:r>
          </a:p>
          <a:p>
            <a:pPr marL="114300" indent="0" algn="just">
              <a:buNone/>
            </a:pPr>
            <a:r>
              <a:rPr lang="ru-RU" sz="2800" dirty="0" smtClean="0"/>
              <a:t>«Чтобы шефство над молодыми людьми осуществлялось с максимальной пользой, нельзя привлекать бездушного человека к исполнению обязанностей наставника»</a:t>
            </a:r>
          </a:p>
        </p:txBody>
      </p:sp>
    </p:spTree>
    <p:extLst>
      <p:ext uri="{BB962C8B-B14F-4D97-AF65-F5344CB8AC3E}">
        <p14:creationId xmlns:p14="http://schemas.microsoft.com/office/powerpoint/2010/main" val="382014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Основные качества наставника</a:t>
            </a:r>
          </a:p>
        </p:txBody>
      </p:sp>
      <p:sp>
        <p:nvSpPr>
          <p:cNvPr id="3" name="Объект 2"/>
          <p:cNvSpPr>
            <a:spLocks noGrp="1"/>
          </p:cNvSpPr>
          <p:nvPr>
            <p:ph idx="1"/>
          </p:nvPr>
        </p:nvSpPr>
        <p:spPr/>
        <p:txBody>
          <a:bodyPr>
            <a:normAutofit/>
          </a:bodyPr>
          <a:lstStyle/>
          <a:p>
            <a:r>
              <a:rPr lang="ru-RU" sz="3200" dirty="0" smtClean="0"/>
              <a:t>Уверенность в себе</a:t>
            </a:r>
          </a:p>
          <a:p>
            <a:r>
              <a:rPr lang="ru-RU" sz="3200" dirty="0" smtClean="0"/>
              <a:t>Лидерство</a:t>
            </a:r>
          </a:p>
          <a:p>
            <a:r>
              <a:rPr lang="ru-RU" sz="3200" dirty="0" smtClean="0"/>
              <a:t>Компетентность</a:t>
            </a:r>
          </a:p>
          <a:p>
            <a:r>
              <a:rPr lang="ru-RU" sz="3200" dirty="0" smtClean="0"/>
              <a:t>Добровольность</a:t>
            </a:r>
          </a:p>
          <a:p>
            <a:r>
              <a:rPr lang="ru-RU" sz="3200" dirty="0" smtClean="0"/>
              <a:t>Конфиденциальность</a:t>
            </a:r>
          </a:p>
          <a:p>
            <a:r>
              <a:rPr lang="ru-RU" sz="3200" dirty="0" smtClean="0"/>
              <a:t>Умение вдохновлять </a:t>
            </a:r>
          </a:p>
          <a:p>
            <a:r>
              <a:rPr lang="ru-RU" sz="3200" dirty="0" smtClean="0"/>
              <a:t>Терпение</a:t>
            </a:r>
          </a:p>
        </p:txBody>
      </p:sp>
    </p:spTree>
    <p:extLst>
      <p:ext uri="{BB962C8B-B14F-4D97-AF65-F5344CB8AC3E}">
        <p14:creationId xmlns:p14="http://schemas.microsoft.com/office/powerpoint/2010/main" val="292804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дает наставник?</a:t>
            </a:r>
            <a:endParaRPr lang="ru-RU" dirty="0"/>
          </a:p>
        </p:txBody>
      </p:sp>
      <p:sp>
        <p:nvSpPr>
          <p:cNvPr id="3" name="Объект 2"/>
          <p:cNvSpPr>
            <a:spLocks noGrp="1"/>
          </p:cNvSpPr>
          <p:nvPr>
            <p:ph idx="1"/>
          </p:nvPr>
        </p:nvSpPr>
        <p:spPr/>
        <p:txBody>
          <a:bodyPr/>
          <a:lstStyle/>
          <a:p>
            <a:r>
              <a:rPr lang="ru-RU" dirty="0" smtClean="0"/>
              <a:t>Взгляд со стороны</a:t>
            </a:r>
          </a:p>
          <a:p>
            <a:r>
              <a:rPr lang="ru-RU" dirty="0"/>
              <a:t>Дополнительная мотивация для достижения вашего </a:t>
            </a:r>
            <a:r>
              <a:rPr lang="ru-RU" dirty="0" smtClean="0"/>
              <a:t>результата</a:t>
            </a:r>
          </a:p>
          <a:p>
            <a:r>
              <a:rPr lang="ru-RU" dirty="0" smtClean="0"/>
              <a:t>Достойный круг общения</a:t>
            </a:r>
          </a:p>
          <a:p>
            <a:r>
              <a:rPr lang="ru-RU" dirty="0" smtClean="0"/>
              <a:t>Поддержать и оценить любую идею</a:t>
            </a:r>
          </a:p>
          <a:p>
            <a:r>
              <a:rPr lang="ru-RU" dirty="0" smtClean="0"/>
              <a:t>Поставить на место</a:t>
            </a:r>
            <a:endParaRPr lang="ru-RU" dirty="0"/>
          </a:p>
        </p:txBody>
      </p:sp>
    </p:spTree>
    <p:extLst>
      <p:ext uri="{BB962C8B-B14F-4D97-AF65-F5344CB8AC3E}">
        <p14:creationId xmlns:p14="http://schemas.microsoft.com/office/powerpoint/2010/main" val="140157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дает наставник?</a:t>
            </a:r>
          </a:p>
        </p:txBody>
      </p:sp>
      <p:sp>
        <p:nvSpPr>
          <p:cNvPr id="3" name="Объект 2"/>
          <p:cNvSpPr>
            <a:spLocks noGrp="1"/>
          </p:cNvSpPr>
          <p:nvPr>
            <p:ph idx="1"/>
          </p:nvPr>
        </p:nvSpPr>
        <p:spPr/>
        <p:txBody>
          <a:bodyPr>
            <a:normAutofit lnSpcReduction="10000"/>
          </a:bodyPr>
          <a:lstStyle/>
          <a:p>
            <a:r>
              <a:rPr lang="ru-RU" b="1" dirty="0" smtClean="0"/>
              <a:t>Взгляд со стороны</a:t>
            </a:r>
          </a:p>
          <a:p>
            <a:pPr marL="114300" lvl="0" indent="0" algn="just">
              <a:buNone/>
            </a:pPr>
            <a:r>
              <a:rPr lang="ru-RU" dirty="0" smtClean="0"/>
              <a:t>Зачастую проблемы </a:t>
            </a:r>
            <a:r>
              <a:rPr lang="ru-RU" dirty="0"/>
              <a:t>другого человека </a:t>
            </a:r>
            <a:r>
              <a:rPr lang="ru-RU" dirty="0" smtClean="0"/>
              <a:t>мы</a:t>
            </a:r>
            <a:r>
              <a:rPr lang="ru-RU" dirty="0"/>
              <a:t> </a:t>
            </a:r>
            <a:r>
              <a:rPr lang="ru-RU" dirty="0" smtClean="0"/>
              <a:t>можем </a:t>
            </a:r>
            <a:r>
              <a:rPr lang="ru-RU" dirty="0"/>
              <a:t>решить с большой лёгкостью? А свои проблемы решить часто мы не в силах. В этом нет ничего странного.</a:t>
            </a:r>
          </a:p>
          <a:p>
            <a:pPr lvl="1" algn="just"/>
            <a:r>
              <a:rPr lang="ru-RU" dirty="0"/>
              <a:t>Во-первых, человек склонен делать исключения в свою пользу. Мол </a:t>
            </a:r>
            <a:r>
              <a:rPr lang="ru-RU" i="1" dirty="0"/>
              <a:t>"это у вас так, а у меня всё совсем по-другому".</a:t>
            </a:r>
            <a:endParaRPr lang="ru-RU" dirty="0"/>
          </a:p>
          <a:p>
            <a:pPr lvl="1" algn="just"/>
            <a:r>
              <a:rPr lang="ru-RU" dirty="0"/>
              <a:t>Во-вторых, со стороны всё намного виднее. Вы можете подойти в упор к большой стене и упереться лбом в эту стенку. А человек, смотрящий на вас со стороны, видит дверь, которая рядом, но вам её не видно, т.к. усиленно упираетесь в стенку.</a:t>
            </a:r>
          </a:p>
          <a:p>
            <a:pPr marL="114300" indent="0">
              <a:buNone/>
            </a:pPr>
            <a:endParaRPr lang="ru-RU" dirty="0"/>
          </a:p>
        </p:txBody>
      </p:sp>
    </p:spTree>
    <p:extLst>
      <p:ext uri="{BB962C8B-B14F-4D97-AF65-F5344CB8AC3E}">
        <p14:creationId xmlns:p14="http://schemas.microsoft.com/office/powerpoint/2010/main" val="88824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дает наставник?</a:t>
            </a:r>
          </a:p>
        </p:txBody>
      </p:sp>
      <p:sp>
        <p:nvSpPr>
          <p:cNvPr id="3" name="Объект 2"/>
          <p:cNvSpPr>
            <a:spLocks noGrp="1"/>
          </p:cNvSpPr>
          <p:nvPr>
            <p:ph idx="1"/>
          </p:nvPr>
        </p:nvSpPr>
        <p:spPr/>
        <p:txBody>
          <a:bodyPr>
            <a:normAutofit fontScale="77500" lnSpcReduction="20000"/>
          </a:bodyPr>
          <a:lstStyle/>
          <a:p>
            <a:r>
              <a:rPr lang="ru-RU" b="1" dirty="0"/>
              <a:t>Дополнительная </a:t>
            </a:r>
            <a:r>
              <a:rPr lang="ru-RU" b="1" dirty="0" smtClean="0"/>
              <a:t>мотивация для достижения вашего результата</a:t>
            </a:r>
            <a:endParaRPr lang="ru-RU" b="1" dirty="0"/>
          </a:p>
          <a:p>
            <a:pPr marL="114300" lvl="0" indent="0" algn="just">
              <a:buNone/>
            </a:pPr>
            <a:r>
              <a:rPr lang="ru-RU" dirty="0" smtClean="0"/>
              <a:t>Например, с понедельника вы хотите по утрам начать бегать. Звонит </a:t>
            </a:r>
            <a:r>
              <a:rPr lang="ru-RU" dirty="0"/>
              <a:t>будильник. И как-то сразу появляется безумное количество причин, почему вставать пораньше и пробежаться — это вредно. И вы с собой "</a:t>
            </a:r>
            <a:r>
              <a:rPr lang="ru-RU" dirty="0" err="1"/>
              <a:t>передоговариваетесь</a:t>
            </a:r>
            <a:r>
              <a:rPr lang="ru-RU" dirty="0"/>
              <a:t>" на другой день месяц, год, когда погода улучшится, снег сойдёт, соседи не будут мешать спать и т.д. </a:t>
            </a:r>
            <a:endParaRPr lang="ru-RU" dirty="0" smtClean="0"/>
          </a:p>
          <a:p>
            <a:pPr marL="114300" lvl="0" indent="0" algn="just">
              <a:buNone/>
            </a:pPr>
            <a:endParaRPr lang="ru-RU" dirty="0"/>
          </a:p>
          <a:p>
            <a:pPr marL="114300" lvl="0" indent="0" algn="just">
              <a:buNone/>
            </a:pPr>
            <a:r>
              <a:rPr lang="ru-RU" dirty="0" err="1" smtClean="0"/>
              <a:t>Передоговориться</a:t>
            </a:r>
            <a:r>
              <a:rPr lang="ru-RU" dirty="0" smtClean="0"/>
              <a:t> </a:t>
            </a:r>
            <a:r>
              <a:rPr lang="ru-RU" dirty="0"/>
              <a:t>с наставником сложнее. Вернее невозможно. Он знает, что в действительности вам нужен отличный результат, а сиюминутная слабость — это просто инертность мозга. Наставник просто найдёт нужные слова поддержки тогда, когда вы близки к отступлению. </a:t>
            </a:r>
            <a:endParaRPr lang="ru-RU" dirty="0" smtClean="0"/>
          </a:p>
          <a:p>
            <a:pPr marL="114300" lvl="0" indent="0" algn="just">
              <a:buNone/>
            </a:pPr>
            <a:endParaRPr lang="ru-RU" dirty="0"/>
          </a:p>
          <a:p>
            <a:pPr marL="114300" lvl="0" indent="0" algn="just">
              <a:buNone/>
            </a:pPr>
            <a:r>
              <a:rPr lang="ru-RU" dirty="0" smtClean="0"/>
              <a:t>Иногда </a:t>
            </a:r>
            <a:r>
              <a:rPr lang="ru-RU" dirty="0"/>
              <a:t>достаточно знать, что кто-то в вас верит, чтобы не отступить и двигаться дальше.</a:t>
            </a:r>
          </a:p>
          <a:p>
            <a:pPr marL="114300" indent="0">
              <a:buNone/>
            </a:pPr>
            <a:endParaRPr lang="ru-RU" dirty="0"/>
          </a:p>
        </p:txBody>
      </p:sp>
    </p:spTree>
    <p:extLst>
      <p:ext uri="{BB962C8B-B14F-4D97-AF65-F5344CB8AC3E}">
        <p14:creationId xmlns:p14="http://schemas.microsoft.com/office/powerpoint/2010/main" val="73561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дает наставник?</a:t>
            </a:r>
          </a:p>
        </p:txBody>
      </p:sp>
      <p:sp>
        <p:nvSpPr>
          <p:cNvPr id="3" name="Объект 2"/>
          <p:cNvSpPr>
            <a:spLocks noGrp="1"/>
          </p:cNvSpPr>
          <p:nvPr>
            <p:ph idx="1"/>
          </p:nvPr>
        </p:nvSpPr>
        <p:spPr/>
        <p:txBody>
          <a:bodyPr>
            <a:normAutofit fontScale="77500" lnSpcReduction="20000"/>
          </a:bodyPr>
          <a:lstStyle/>
          <a:p>
            <a:r>
              <a:rPr lang="ru-RU" b="1" dirty="0"/>
              <a:t>Достойный круг общения</a:t>
            </a:r>
          </a:p>
          <a:p>
            <a:pPr marL="114300" lvl="0" indent="0">
              <a:buNone/>
            </a:pPr>
            <a:r>
              <a:rPr lang="ru-RU" dirty="0"/>
              <a:t>Очень часто, встав на путь развития и совершенствования, вы очень быстро вырастите из своего окружения. С бывшими друзьями будет не о чем разговаривать. Мало того, они будут сильно тянуть вас вниз, потому что вы становитесь успешнее и интереснее, но вы для это работаете. А друзьям это не нравится. Им проще стянуть вас снова вниз, чем развиваться </a:t>
            </a:r>
            <a:r>
              <a:rPr lang="ru-RU" dirty="0" smtClean="0"/>
              <a:t>самим</a:t>
            </a:r>
            <a:r>
              <a:rPr lang="ru-RU" dirty="0"/>
              <a:t>. </a:t>
            </a:r>
            <a:endParaRPr lang="ru-RU" dirty="0" smtClean="0"/>
          </a:p>
          <a:p>
            <a:pPr marL="114300" lvl="0" indent="0">
              <a:buNone/>
            </a:pPr>
            <a:endParaRPr lang="ru-RU" dirty="0"/>
          </a:p>
          <a:p>
            <a:pPr marL="114300" lvl="0" indent="0">
              <a:buNone/>
            </a:pPr>
            <a:r>
              <a:rPr lang="ru-RU" dirty="0" smtClean="0"/>
              <a:t>Это как </a:t>
            </a:r>
            <a:r>
              <a:rPr lang="ru-RU" dirty="0" err="1" smtClean="0"/>
              <a:t>крабики</a:t>
            </a:r>
            <a:r>
              <a:rPr lang="ru-RU" dirty="0" smtClean="0"/>
              <a:t> в яме. Если </a:t>
            </a:r>
            <a:r>
              <a:rPr lang="ru-RU" dirty="0"/>
              <a:t>несколько крабов посадить в яму, то они в этой яме друг друга будет держать. Как только один смелый начинает вылизать — остальные хватают его клешнями за лапки и скидывают вниз. Такова природа. </a:t>
            </a:r>
            <a:endParaRPr lang="ru-RU" dirty="0" smtClean="0"/>
          </a:p>
          <a:p>
            <a:pPr marL="114300" lvl="0" indent="0">
              <a:buNone/>
            </a:pPr>
            <a:endParaRPr lang="ru-RU" dirty="0"/>
          </a:p>
          <a:p>
            <a:pPr marL="114300" lvl="0" indent="0">
              <a:buNone/>
            </a:pPr>
            <a:r>
              <a:rPr lang="ru-RU" dirty="0" smtClean="0"/>
              <a:t>Наставник</a:t>
            </a:r>
            <a:r>
              <a:rPr lang="ru-RU" dirty="0"/>
              <a:t> же всегда будет двигать вас наверх. Как только вы достигнете максимума с одним наставником — самое время найти другого. </a:t>
            </a:r>
          </a:p>
        </p:txBody>
      </p:sp>
    </p:spTree>
    <p:extLst>
      <p:ext uri="{BB962C8B-B14F-4D97-AF65-F5344CB8AC3E}">
        <p14:creationId xmlns:p14="http://schemas.microsoft.com/office/powerpoint/2010/main" val="3095927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167</TotalTime>
  <Words>590</Words>
  <Application>Microsoft Office PowerPoint</Application>
  <PresentationFormat>Экран (4:3)</PresentationFormat>
  <Paragraphs>80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Аптека</vt:lpstr>
      <vt:lpstr> КТО ТАКОЙ НАСТАВНИК </vt:lpstr>
      <vt:lpstr>Психологические аспекты наставничества</vt:lpstr>
      <vt:lpstr>Задачи современного наставника</vt:lpstr>
      <vt:lpstr>Основные качества наставника</vt:lpstr>
      <vt:lpstr>Основные качества наставника</vt:lpstr>
      <vt:lpstr>Что дает наставник?</vt:lpstr>
      <vt:lpstr>Что дает наставник?</vt:lpstr>
      <vt:lpstr>Что дает наставник?</vt:lpstr>
      <vt:lpstr>Что дает наставник?</vt:lpstr>
      <vt:lpstr>Что дает наставник?</vt:lpstr>
      <vt:lpstr>Что дает наставник?</vt:lpstr>
      <vt:lpstr>Психологические проблемы наставничества</vt:lpstr>
      <vt:lpstr>Этапы в развитии отношений наставничества</vt:lpstr>
      <vt:lpstr>Этапы в развитии отношений наставничества</vt:lpstr>
      <vt:lpstr>Итоги наставничества</vt:lpstr>
      <vt:lpstr>Девиз наставника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Наставник. Кто это? </dc:title>
  <dc:creator>Администратор</dc:creator>
  <cp:lastModifiedBy>Администратор</cp:lastModifiedBy>
  <cp:revision>20</cp:revision>
  <dcterms:created xsi:type="dcterms:W3CDTF">2022-04-24T21:41:18Z</dcterms:created>
  <dcterms:modified xsi:type="dcterms:W3CDTF">2022-04-25T13:28:04Z</dcterms:modified>
</cp:coreProperties>
</file>